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7559675" cy="1069181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65" userDrawn="1">
          <p15:clr>
            <a:srgbClr val="A4A3A4"/>
          </p15:clr>
        </p15:guide>
        <p15:guide id="2" pos="23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FFCB05"/>
    <a:srgbClr val="000000"/>
    <a:srgbClr val="009CBD"/>
    <a:srgbClr val="FF6600"/>
    <a:srgbClr val="3C3C3C"/>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8" autoAdjust="0"/>
    <p:restoredTop sz="94660"/>
  </p:normalViewPr>
  <p:slideViewPr>
    <p:cSldViewPr snapToGrid="0">
      <p:cViewPr>
        <p:scale>
          <a:sx n="80" d="100"/>
          <a:sy n="80" d="100"/>
        </p:scale>
        <p:origin x="1890" y="-2214"/>
      </p:cViewPr>
      <p:guideLst>
        <p:guide orient="horz" pos="6565"/>
        <p:guide pos="23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188096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2603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23174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239588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206205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93004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87574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244536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147200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269459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3F5D2C7A-D2EA-446C-A938-C968FF2E94A2}" type="datetimeFigureOut">
              <a:rPr lang="fr-FR" smtClean="0"/>
              <a:t>22/11/2021</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131E1F5-5899-4355-8761-0701DBF43682}" type="slidenum">
              <a:rPr lang="fr-FR" smtClean="0"/>
              <a:t>‹N°›</a:t>
            </a:fld>
            <a:endParaRPr lang="fr-FR" dirty="0"/>
          </a:p>
        </p:txBody>
      </p:sp>
    </p:spTree>
    <p:extLst>
      <p:ext uri="{BB962C8B-B14F-4D97-AF65-F5344CB8AC3E}">
        <p14:creationId xmlns:p14="http://schemas.microsoft.com/office/powerpoint/2010/main" val="162567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F5D2C7A-D2EA-446C-A938-C968FF2E94A2}" type="datetimeFigureOut">
              <a:rPr lang="fr-FR" smtClean="0"/>
              <a:t>22/11/2021</a:t>
            </a:fld>
            <a:endParaRPr lang="fr-FR"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131E1F5-5899-4355-8761-0701DBF43682}" type="slidenum">
              <a:rPr lang="fr-FR" smtClean="0"/>
              <a:t>‹N°›</a:t>
            </a:fld>
            <a:endParaRPr lang="fr-FR" dirty="0"/>
          </a:p>
        </p:txBody>
      </p:sp>
    </p:spTree>
    <p:extLst>
      <p:ext uri="{BB962C8B-B14F-4D97-AF65-F5344CB8AC3E}">
        <p14:creationId xmlns:p14="http://schemas.microsoft.com/office/powerpoint/2010/main" val="641380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acebook.com/celetalon/" TargetMode="External"/><Relationship Id="rId5" Type="http://schemas.openxmlformats.org/officeDocument/2006/relationships/hyperlink" Target="https://letalon.ffe.com/" TargetMode="External"/><Relationship Id="rId10" Type="http://schemas.openxmlformats.org/officeDocument/2006/relationships/image" Target="../media/image6.png"/><Relationship Id="rId4" Type="http://schemas.openxmlformats.org/officeDocument/2006/relationships/hyperlink" Target="mailto:letalon@orange.fr"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acebook.com/celetalon/" TargetMode="External"/><Relationship Id="rId5" Type="http://schemas.openxmlformats.org/officeDocument/2006/relationships/hyperlink" Target="https://letalon.ffe.com/" TargetMode="External"/><Relationship Id="rId10" Type="http://schemas.openxmlformats.org/officeDocument/2006/relationships/image" Target="../media/image10.png"/><Relationship Id="rId4" Type="http://schemas.openxmlformats.org/officeDocument/2006/relationships/hyperlink" Target="mailto:letalon@orange.fr"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67114" y="1752711"/>
            <a:ext cx="3576211" cy="118726"/>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6" name="Text Box 5"/>
          <p:cNvSpPr txBox="1">
            <a:spLocks noChangeArrowheads="1"/>
          </p:cNvSpPr>
          <p:nvPr/>
        </p:nvSpPr>
        <p:spPr bwMode="auto">
          <a:xfrm>
            <a:off x="177969" y="1261473"/>
            <a:ext cx="7213430" cy="281579"/>
          </a:xfrm>
          <a:prstGeom prst="rect">
            <a:avLst/>
          </a:prstGeom>
          <a:solidFill>
            <a:schemeClr val="accent4"/>
          </a:solidFill>
          <a:ln>
            <a:solidFill>
              <a:schemeClr val="accent4"/>
            </a:solidFill>
          </a:ln>
          <a:effectLst/>
          <a:extLst/>
        </p:spPr>
        <p:txBody>
          <a:bodyPr vert="horz" wrap="square" lIns="108000" tIns="18000" rIns="36576" bIns="36000" numCol="1" anchor="ctr" anchorCtr="0" compatLnSpc="1">
            <a:prstTxWarp prst="textNoShape">
              <a:avLst/>
            </a:prstTxWarp>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Montserrat" panose="00000500000000000000" pitchFamily="2" charset="0"/>
              </a:rPr>
              <a:t>N°1 </a:t>
            </a:r>
            <a:r>
              <a:rPr kumimoji="0" lang="fr-FR" altLang="fr-FR" sz="1000" b="1" i="0" u="none" strike="noStrike" cap="none" normalizeH="0" baseline="0" dirty="0">
                <a:ln>
                  <a:noFill/>
                </a:ln>
                <a:solidFill>
                  <a:schemeClr val="bg1"/>
                </a:solidFill>
                <a:effectLst/>
                <a:latin typeface="Montserrat" panose="00000500000000000000" pitchFamily="2" charset="0"/>
              </a:rPr>
              <a:t>|</a:t>
            </a:r>
            <a:r>
              <a:rPr lang="fr-FR" altLang="fr-FR" sz="1000" b="1" dirty="0">
                <a:solidFill>
                  <a:schemeClr val="bg1"/>
                </a:solidFill>
                <a:latin typeface="Montserrat" panose="00000500000000000000" pitchFamily="2" charset="0"/>
              </a:rPr>
              <a:t> </a:t>
            </a:r>
            <a:r>
              <a:rPr lang="fr-FR" altLang="fr-FR" sz="1000" b="1" dirty="0" smtClean="0">
                <a:solidFill>
                  <a:schemeClr val="bg1"/>
                </a:solidFill>
                <a:latin typeface="Montserrat" panose="00000500000000000000" pitchFamily="2" charset="0"/>
              </a:rPr>
              <a:t>OCTOBRE</a:t>
            </a:r>
            <a:r>
              <a:rPr kumimoji="0" lang="fr-FR" altLang="fr-FR" sz="1000" b="1" i="0" u="none" strike="noStrike" cap="none" normalizeH="0" baseline="0" dirty="0" smtClean="0">
                <a:ln>
                  <a:noFill/>
                </a:ln>
                <a:solidFill>
                  <a:schemeClr val="bg1"/>
                </a:solidFill>
                <a:effectLst/>
                <a:latin typeface="Montserrat" panose="00000500000000000000" pitchFamily="2" charset="0"/>
              </a:rPr>
              <a:t> 2021</a:t>
            </a:r>
            <a:endParaRPr kumimoji="0" lang="fr-FR" altLang="fr-FR" sz="1800" b="0" i="0" u="none" strike="noStrike" cap="none" normalizeH="0" baseline="0" dirty="0">
              <a:ln>
                <a:noFill/>
              </a:ln>
              <a:solidFill>
                <a:schemeClr val="bg1"/>
              </a:solidFill>
              <a:effectLst/>
              <a:latin typeface="Montserrat" panose="00000500000000000000" pitchFamily="2" charset="0"/>
            </a:endParaRPr>
          </a:p>
        </p:txBody>
      </p:sp>
      <p:sp>
        <p:nvSpPr>
          <p:cNvPr id="7" name="Text Box 6"/>
          <p:cNvSpPr txBox="1">
            <a:spLocks noChangeArrowheads="1"/>
          </p:cNvSpPr>
          <p:nvPr/>
        </p:nvSpPr>
        <p:spPr bwMode="auto">
          <a:xfrm>
            <a:off x="3420733" y="229137"/>
            <a:ext cx="3189646" cy="595845"/>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fr-FR" altLang="fr-FR" sz="2200" b="1" i="0" u="none" strike="noStrike" cap="none" spc="-90" normalizeH="0" dirty="0">
                <a:ln>
                  <a:noFill/>
                </a:ln>
                <a:solidFill>
                  <a:srgbClr val="FFC000"/>
                </a:solidFill>
                <a:effectLst/>
                <a:latin typeface="Montserrat SemiBold" panose="00000700000000000000" pitchFamily="2" charset="0"/>
              </a:rPr>
              <a:t>Newsletter l’Etalon</a:t>
            </a:r>
            <a:endParaRPr kumimoji="0" lang="fr-FR" altLang="fr-FR" sz="1600" b="0" i="0" u="none" strike="noStrike" cap="none" spc="-90" normalizeH="0" dirty="0">
              <a:ln>
                <a:noFill/>
              </a:ln>
              <a:solidFill>
                <a:srgbClr val="FFC000"/>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fr-FR" altLang="fr-FR" sz="1100" b="0" i="0" u="none" strike="noStrike" cap="none" spc="-90" normalizeH="0" dirty="0">
                <a:ln>
                  <a:noFill/>
                </a:ln>
                <a:solidFill>
                  <a:srgbClr val="003DA5"/>
                </a:solidFill>
                <a:effectLst/>
                <a:latin typeface="Montserrat Medium" panose="00000600000000000000" pitchFamily="2" charset="0"/>
              </a:rPr>
              <a:t> </a:t>
            </a:r>
            <a:r>
              <a:rPr lang="fr-FR" altLang="fr-FR" sz="1100" spc="-90" dirty="0">
                <a:solidFill>
                  <a:srgbClr val="003DA5"/>
                </a:solidFill>
                <a:latin typeface="Montserrat Medium" panose="00000600000000000000" pitchFamily="2" charset="0"/>
              </a:rPr>
              <a:t>Drumettaz-Clarafond</a:t>
            </a:r>
            <a:endParaRPr kumimoji="0" lang="fr-FR" altLang="fr-FR" sz="1100" b="0" i="0" u="none" strike="noStrike" cap="none" spc="-90" normalizeH="0" dirty="0">
              <a:ln>
                <a:noFill/>
              </a:ln>
              <a:solidFill>
                <a:srgbClr val="003DA5"/>
              </a:solidFill>
              <a:effectLst/>
              <a:latin typeface="Montserrat Medium" panose="00000600000000000000" pitchFamily="2" charset="0"/>
            </a:endParaRPr>
          </a:p>
        </p:txBody>
      </p:sp>
      <p:pic>
        <p:nvPicPr>
          <p:cNvPr id="29" name="Image 28"/>
          <p:cNvPicPr/>
          <p:nvPr/>
        </p:nvPicPr>
        <p:blipFill>
          <a:blip r:embed="rId2"/>
          <a:stretch>
            <a:fillRect/>
          </a:stretch>
        </p:blipFill>
        <p:spPr>
          <a:xfrm>
            <a:off x="6453050" y="126083"/>
            <a:ext cx="938349" cy="942192"/>
          </a:xfrm>
          <a:prstGeom prst="rect">
            <a:avLst/>
          </a:prstGeom>
          <a:ln>
            <a:noFill/>
          </a:ln>
        </p:spPr>
      </p:pic>
      <p:pic>
        <p:nvPicPr>
          <p:cNvPr id="43" name="Image 42"/>
          <p:cNvPicPr>
            <a:picLocks noChangeAspect="1"/>
          </p:cNvPicPr>
          <p:nvPr/>
        </p:nvPicPr>
        <p:blipFill>
          <a:blip r:embed="rId3"/>
          <a:stretch>
            <a:fillRect/>
          </a:stretch>
        </p:blipFill>
        <p:spPr>
          <a:xfrm>
            <a:off x="189620" y="165663"/>
            <a:ext cx="2418462" cy="902611"/>
          </a:xfrm>
          <a:prstGeom prst="rect">
            <a:avLst/>
          </a:prstGeom>
          <a:effectLst>
            <a:outerShdw blurRad="63500" sx="102000" sy="102000" algn="ctr" rotWithShape="0">
              <a:prstClr val="black">
                <a:alpha val="40000"/>
              </a:prstClr>
            </a:outerShdw>
          </a:effectLst>
        </p:spPr>
      </p:pic>
      <p:sp>
        <p:nvSpPr>
          <p:cNvPr id="51" name="Text Box 3"/>
          <p:cNvSpPr txBox="1">
            <a:spLocks noChangeArrowheads="1"/>
          </p:cNvSpPr>
          <p:nvPr/>
        </p:nvSpPr>
        <p:spPr bwMode="auto">
          <a:xfrm>
            <a:off x="617802" y="1722602"/>
            <a:ext cx="670305" cy="245223"/>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3C3C3C"/>
                </a:solidFill>
                <a:effectLst/>
                <a:latin typeface="Montserrat" panose="00000500000000000000" pitchFamily="2" charset="0"/>
              </a:rPr>
              <a:t>EDITO</a:t>
            </a:r>
            <a:endParaRPr kumimoji="0" lang="fr-FR" altLang="fr-FR" sz="1800" b="0" i="0" u="none" strike="noStrike" cap="none" normalizeH="0" baseline="0" dirty="0">
              <a:ln>
                <a:noFill/>
              </a:ln>
              <a:solidFill>
                <a:schemeClr val="tx1"/>
              </a:solidFill>
              <a:effectLst/>
              <a:latin typeface="Montserrat" panose="00000500000000000000" pitchFamily="2" charset="0"/>
            </a:endParaRPr>
          </a:p>
        </p:txBody>
      </p:sp>
      <p:sp>
        <p:nvSpPr>
          <p:cNvPr id="35" name="Rectangle 34"/>
          <p:cNvSpPr/>
          <p:nvPr/>
        </p:nvSpPr>
        <p:spPr>
          <a:xfrm>
            <a:off x="204091" y="10188745"/>
            <a:ext cx="6281937" cy="323165"/>
          </a:xfrm>
          <a:prstGeom prst="rect">
            <a:avLst/>
          </a:prstGeom>
          <a:solidFill>
            <a:schemeClr val="bg1"/>
          </a:solidFill>
        </p:spPr>
        <p:txBody>
          <a:bodyPr wrap="square">
            <a:spAutoFit/>
          </a:bodyPr>
          <a:lstStyle/>
          <a:p>
            <a:r>
              <a:rPr lang="fr-FR" sz="800" b="1" i="1" dirty="0">
                <a:solidFill>
                  <a:srgbClr val="000000"/>
                </a:solidFill>
                <a:latin typeface="Arial Narrow" panose="020B0606020202030204" pitchFamily="34" charset="0"/>
              </a:rPr>
              <a:t>Centre équestre l’Etalon </a:t>
            </a:r>
            <a:r>
              <a:rPr lang="fr-FR" sz="800" i="1" dirty="0">
                <a:solidFill>
                  <a:srgbClr val="000000"/>
                </a:solidFill>
                <a:latin typeface="Arial Narrow" panose="020B0606020202030204" pitchFamily="34" charset="0"/>
              </a:rPr>
              <a:t>-</a:t>
            </a:r>
            <a:r>
              <a:rPr lang="fr-FR" sz="700" i="1" dirty="0"/>
              <a:t>127 route de la charitine, </a:t>
            </a:r>
            <a:r>
              <a:rPr lang="fr-FR" sz="700" i="1" dirty="0" smtClean="0"/>
              <a:t>73420 </a:t>
            </a:r>
            <a:r>
              <a:rPr lang="fr-FR" sz="700" i="1" dirty="0"/>
              <a:t>Drumettaz Clarafond </a:t>
            </a:r>
            <a:r>
              <a:rPr lang="fr-FR" sz="700" i="1" dirty="0" smtClean="0"/>
              <a:t>, téléphone</a:t>
            </a:r>
            <a:r>
              <a:rPr lang="fr-FR" sz="700" i="1" dirty="0"/>
              <a:t> : 04 79 63 65 </a:t>
            </a:r>
            <a:r>
              <a:rPr lang="fr-FR" sz="700" i="1" dirty="0" smtClean="0"/>
              <a:t>76 / </a:t>
            </a:r>
            <a:r>
              <a:rPr lang="fr-FR" sz="700" i="1" dirty="0"/>
              <a:t>06 49 78 33 02</a:t>
            </a:r>
          </a:p>
          <a:p>
            <a:r>
              <a:rPr lang="fr-FR" sz="700" i="1" dirty="0" smtClean="0"/>
              <a:t>@</a:t>
            </a:r>
            <a:r>
              <a:rPr lang="fr-FR" sz="700" i="1" dirty="0"/>
              <a:t> : </a:t>
            </a:r>
            <a:r>
              <a:rPr lang="fr-FR" sz="700" i="1" dirty="0">
                <a:hlinkClick r:id="rId4"/>
              </a:rPr>
              <a:t>letalon@orange.fr</a:t>
            </a:r>
            <a:r>
              <a:rPr lang="fr-FR" sz="700" i="1" dirty="0"/>
              <a:t> </a:t>
            </a:r>
            <a:r>
              <a:rPr lang="fr-FR" sz="700" i="1" dirty="0" smtClean="0"/>
              <a:t> - Site </a:t>
            </a:r>
            <a:r>
              <a:rPr lang="fr-FR" sz="700" i="1" dirty="0"/>
              <a:t>internet : </a:t>
            </a:r>
            <a:r>
              <a:rPr lang="fr-FR" sz="700" i="1" dirty="0">
                <a:hlinkClick r:id="rId5"/>
              </a:rPr>
              <a:t>https://letalon.ffe.com/</a:t>
            </a:r>
            <a:r>
              <a:rPr lang="fr-FR" sz="700" i="1" dirty="0"/>
              <a:t> </a:t>
            </a:r>
            <a:r>
              <a:rPr lang="fr-FR" sz="700" i="1" dirty="0" smtClean="0"/>
              <a:t> </a:t>
            </a:r>
            <a:r>
              <a:rPr lang="en-US" sz="700" i="1" dirty="0" smtClean="0"/>
              <a:t>Facebook</a:t>
            </a:r>
            <a:r>
              <a:rPr lang="en-US" sz="700" i="1" dirty="0"/>
              <a:t> : </a:t>
            </a:r>
            <a:r>
              <a:rPr lang="en-US" sz="700" i="1" dirty="0">
                <a:hlinkClick r:id="rId6"/>
              </a:rPr>
              <a:t>https://www.facebook.com/celetalon</a:t>
            </a:r>
            <a:r>
              <a:rPr lang="en-US" sz="700" i="1" dirty="0" smtClean="0">
                <a:hlinkClick r:id="rId6"/>
              </a:rPr>
              <a:t>/</a:t>
            </a:r>
            <a:r>
              <a:rPr lang="en-US" sz="700" i="1" dirty="0" smtClean="0"/>
              <a:t>; Instagram / WhatsApp “La vie à l’étalon”</a:t>
            </a:r>
            <a:endParaRPr lang="fr-FR" sz="700" i="1" dirty="0"/>
          </a:p>
        </p:txBody>
      </p:sp>
      <p:sp>
        <p:nvSpPr>
          <p:cNvPr id="21" name="Rectangle 20"/>
          <p:cNvSpPr/>
          <p:nvPr/>
        </p:nvSpPr>
        <p:spPr>
          <a:xfrm>
            <a:off x="231342" y="2060702"/>
            <a:ext cx="2674885" cy="1446550"/>
          </a:xfrm>
          <a:prstGeom prst="rect">
            <a:avLst/>
          </a:prstGeom>
        </p:spPr>
        <p:txBody>
          <a:bodyPr wrap="square">
            <a:spAutoFit/>
          </a:bodyPr>
          <a:lstStyle/>
          <a:p>
            <a:pPr algn="ctr"/>
            <a:r>
              <a:rPr lang="fr-FR" sz="1100" dirty="0" smtClean="0">
                <a:solidFill>
                  <a:srgbClr val="002060"/>
                </a:solidFill>
                <a:latin typeface="Montserrat" panose="00000500000000000000" pitchFamily="2" charset="0"/>
              </a:rPr>
              <a:t>Bienvenue aux cavaliers qui rejoignent notre centre équestre.</a:t>
            </a:r>
          </a:p>
          <a:p>
            <a:pPr algn="ctr"/>
            <a:r>
              <a:rPr lang="fr-FR" sz="1100" dirty="0" smtClean="0">
                <a:solidFill>
                  <a:srgbClr val="002060"/>
                </a:solidFill>
                <a:latin typeface="Montserrat" panose="00000500000000000000" pitchFamily="2" charset="0"/>
              </a:rPr>
              <a:t>Pour avoir plus de renseignements sur notre équipe, le fonctionnement de l’association et les offres que nous proposons, n’hésitez pas à aller sur notre site internet : letalon.ffe.com</a:t>
            </a:r>
          </a:p>
        </p:txBody>
      </p:sp>
      <p:sp>
        <p:nvSpPr>
          <p:cNvPr id="62" name="Rectangle 61"/>
          <p:cNvSpPr/>
          <p:nvPr/>
        </p:nvSpPr>
        <p:spPr>
          <a:xfrm>
            <a:off x="3736697" y="2316955"/>
            <a:ext cx="3706388" cy="2292935"/>
          </a:xfrm>
          <a:prstGeom prst="rect">
            <a:avLst/>
          </a:prstGeom>
        </p:spPr>
        <p:txBody>
          <a:bodyPr wrap="square">
            <a:spAutoFit/>
          </a:bodyPr>
          <a:lstStyle/>
          <a:p>
            <a:endParaRPr lang="fr-FR" sz="1100" dirty="0" smtClean="0">
              <a:solidFill>
                <a:srgbClr val="002060"/>
              </a:solidFill>
              <a:latin typeface="Montserrat" panose="00000500000000000000" pitchFamily="2" charset="0"/>
            </a:endParaRPr>
          </a:p>
          <a:p>
            <a:r>
              <a:rPr lang="fr-FR" sz="1100" dirty="0" smtClean="0">
                <a:solidFill>
                  <a:srgbClr val="002060"/>
                </a:solidFill>
                <a:latin typeface="Montserrat" panose="00000500000000000000" pitchFamily="2" charset="0"/>
              </a:rPr>
              <a:t>Nous accueillons une nouvelle monitrice, Brindille qui nous a rejoint début septembre. Elle complète l’équipe des moniteurs avec Grégory.</a:t>
            </a:r>
          </a:p>
          <a:p>
            <a:endParaRPr lang="fr-FR" sz="1100" b="1" dirty="0">
              <a:solidFill>
                <a:srgbClr val="FF0000"/>
              </a:solidFill>
              <a:latin typeface="Montserrat" panose="00000500000000000000" pitchFamily="2" charset="0"/>
            </a:endParaRPr>
          </a:p>
          <a:p>
            <a:r>
              <a:rPr lang="fr-FR" sz="1100" b="1" dirty="0" smtClean="0">
                <a:solidFill>
                  <a:srgbClr val="FF0000"/>
                </a:solidFill>
                <a:latin typeface="Montserrat" panose="00000500000000000000" pitchFamily="2" charset="0"/>
              </a:rPr>
              <a:t>PHOTOS</a:t>
            </a:r>
          </a:p>
          <a:p>
            <a:endParaRPr lang="fr-FR" sz="1100" dirty="0">
              <a:solidFill>
                <a:srgbClr val="002060"/>
              </a:solidFill>
              <a:latin typeface="Montserrat" panose="00000500000000000000" pitchFamily="2" charset="0"/>
            </a:endParaRPr>
          </a:p>
          <a:p>
            <a:endParaRPr lang="fr-FR" sz="1100" dirty="0" smtClean="0">
              <a:solidFill>
                <a:srgbClr val="002060"/>
              </a:solidFill>
              <a:latin typeface="Montserrat" panose="00000500000000000000" pitchFamily="2" charset="0"/>
            </a:endParaRPr>
          </a:p>
          <a:p>
            <a:endParaRPr lang="fr-FR" sz="1100" dirty="0">
              <a:solidFill>
                <a:srgbClr val="002060"/>
              </a:solidFill>
              <a:latin typeface="Montserrat" panose="00000500000000000000" pitchFamily="2" charset="0"/>
            </a:endParaRPr>
          </a:p>
          <a:p>
            <a:r>
              <a:rPr lang="fr-FR" sz="1100" dirty="0" smtClean="0">
                <a:solidFill>
                  <a:srgbClr val="002060"/>
                </a:solidFill>
                <a:latin typeface="Montserrat" panose="00000500000000000000" pitchFamily="2" charset="0"/>
              </a:rPr>
              <a:t>Nous avons aussi le plaisir d’avoir parmi nous 3 apprenties : </a:t>
            </a:r>
            <a:r>
              <a:rPr lang="fr-FR" sz="1100" dirty="0" err="1" smtClean="0">
                <a:solidFill>
                  <a:srgbClr val="002060"/>
                </a:solidFill>
                <a:latin typeface="Montserrat" panose="00000500000000000000" pitchFamily="2" charset="0"/>
              </a:rPr>
              <a:t>Jéhane</a:t>
            </a:r>
            <a:r>
              <a:rPr lang="fr-FR" sz="1100" dirty="0" smtClean="0">
                <a:solidFill>
                  <a:srgbClr val="002060"/>
                </a:solidFill>
                <a:latin typeface="Montserrat" panose="00000500000000000000" pitchFamily="2" charset="0"/>
              </a:rPr>
              <a:t>, Samantha et Mylène.</a:t>
            </a:r>
          </a:p>
          <a:p>
            <a:r>
              <a:rPr lang="fr-FR" sz="1100" b="1" dirty="0" smtClean="0">
                <a:solidFill>
                  <a:srgbClr val="FF0000"/>
                </a:solidFill>
                <a:latin typeface="Montserrat" panose="00000500000000000000" pitchFamily="2" charset="0"/>
              </a:rPr>
              <a:t>PHOTOS</a:t>
            </a:r>
          </a:p>
          <a:p>
            <a:endParaRPr lang="fr-FR" sz="1100" dirty="0" smtClean="0">
              <a:solidFill>
                <a:srgbClr val="002060"/>
              </a:solidFill>
              <a:latin typeface="Montserrat" panose="00000500000000000000" pitchFamily="2" charset="0"/>
            </a:endParaRPr>
          </a:p>
        </p:txBody>
      </p:sp>
      <p:sp>
        <p:nvSpPr>
          <p:cNvPr id="63" name="Rectangle 2"/>
          <p:cNvSpPr>
            <a:spLocks noChangeArrowheads="1"/>
          </p:cNvSpPr>
          <p:nvPr/>
        </p:nvSpPr>
        <p:spPr bwMode="auto">
          <a:xfrm>
            <a:off x="3761597" y="2070199"/>
            <a:ext cx="3629802" cy="116166"/>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64" name="Text Box 3"/>
          <p:cNvSpPr txBox="1">
            <a:spLocks noChangeArrowheads="1"/>
          </p:cNvSpPr>
          <p:nvPr/>
        </p:nvSpPr>
        <p:spPr bwMode="auto">
          <a:xfrm>
            <a:off x="4217614" y="2023419"/>
            <a:ext cx="1862399" cy="340757"/>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3C3C3C"/>
                </a:solidFill>
                <a:effectLst/>
                <a:latin typeface="Montserrat" panose="00000500000000000000" pitchFamily="2" charset="0"/>
              </a:rPr>
              <a:t>La nouvelle équipe</a:t>
            </a:r>
            <a:endParaRPr kumimoji="0" lang="fr-FR" altLang="fr-FR" sz="1800" b="0" i="0" u="none" strike="noStrike" cap="none" normalizeH="0" baseline="0" dirty="0">
              <a:ln>
                <a:noFill/>
              </a:ln>
              <a:solidFill>
                <a:schemeClr val="tx1"/>
              </a:solidFill>
              <a:effectLst/>
              <a:latin typeface="Montserrat" panose="00000500000000000000" pitchFamily="2" charset="0"/>
            </a:endParaRPr>
          </a:p>
        </p:txBody>
      </p:sp>
      <p:sp>
        <p:nvSpPr>
          <p:cNvPr id="68" name="Rectangle 2"/>
          <p:cNvSpPr>
            <a:spLocks noChangeArrowheads="1"/>
          </p:cNvSpPr>
          <p:nvPr/>
        </p:nvSpPr>
        <p:spPr bwMode="auto">
          <a:xfrm flipV="1">
            <a:off x="189620" y="4103379"/>
            <a:ext cx="3571977" cy="128063"/>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pic>
        <p:nvPicPr>
          <p:cNvPr id="72" name="Image 71"/>
          <p:cNvPicPr>
            <a:picLocks noChangeAspect="1"/>
          </p:cNvPicPr>
          <p:nvPr/>
        </p:nvPicPr>
        <p:blipFill>
          <a:blip r:embed="rId7"/>
          <a:stretch>
            <a:fillRect/>
          </a:stretch>
        </p:blipFill>
        <p:spPr>
          <a:xfrm>
            <a:off x="13254610" y="7977699"/>
            <a:ext cx="1060729" cy="1424407"/>
          </a:xfrm>
          <a:prstGeom prst="rect">
            <a:avLst/>
          </a:prstGeom>
        </p:spPr>
      </p:pic>
      <p:sp>
        <p:nvSpPr>
          <p:cNvPr id="73" name="Text Box 3"/>
          <p:cNvSpPr txBox="1">
            <a:spLocks noChangeArrowheads="1"/>
          </p:cNvSpPr>
          <p:nvPr/>
        </p:nvSpPr>
        <p:spPr bwMode="auto">
          <a:xfrm>
            <a:off x="531878" y="4083003"/>
            <a:ext cx="2654955" cy="334726"/>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3C3C3C"/>
                </a:solidFill>
                <a:effectLst/>
                <a:latin typeface="Montserrat" panose="00000500000000000000" pitchFamily="2" charset="0"/>
              </a:rPr>
              <a:t>Les</a:t>
            </a:r>
            <a:r>
              <a:rPr kumimoji="0" lang="fr-FR" altLang="fr-FR" sz="1200" b="1" i="0" u="none" strike="noStrike" cap="none" normalizeH="0" dirty="0" smtClean="0">
                <a:ln>
                  <a:noFill/>
                </a:ln>
                <a:solidFill>
                  <a:srgbClr val="3C3C3C"/>
                </a:solidFill>
                <a:effectLst/>
                <a:latin typeface="Montserrat" panose="00000500000000000000" pitchFamily="2" charset="0"/>
              </a:rPr>
              <a:t> nouveaux chevaux/poneys</a:t>
            </a:r>
            <a:endParaRPr kumimoji="0" lang="fr-FR" altLang="fr-FR" sz="1400" b="0" i="0" u="none" strike="noStrike" cap="none" normalizeH="0" baseline="0" dirty="0">
              <a:ln>
                <a:noFill/>
              </a:ln>
              <a:solidFill>
                <a:schemeClr val="tx1"/>
              </a:solidFill>
              <a:effectLst/>
              <a:latin typeface="Montserrat" panose="00000500000000000000" pitchFamily="2" charset="0"/>
            </a:endParaRPr>
          </a:p>
        </p:txBody>
      </p:sp>
      <p:sp>
        <p:nvSpPr>
          <p:cNvPr id="78" name="Rectangle 2"/>
          <p:cNvSpPr>
            <a:spLocks noChangeArrowheads="1"/>
          </p:cNvSpPr>
          <p:nvPr/>
        </p:nvSpPr>
        <p:spPr bwMode="auto">
          <a:xfrm flipV="1">
            <a:off x="155917" y="6542358"/>
            <a:ext cx="3532606" cy="131573"/>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79" name="Text Box 3"/>
          <p:cNvSpPr txBox="1">
            <a:spLocks noChangeArrowheads="1"/>
          </p:cNvSpPr>
          <p:nvPr/>
        </p:nvSpPr>
        <p:spPr bwMode="auto">
          <a:xfrm>
            <a:off x="522233" y="6483266"/>
            <a:ext cx="2297568" cy="308419"/>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b="1" dirty="0" smtClean="0">
                <a:solidFill>
                  <a:srgbClr val="3C3C3C"/>
                </a:solidFill>
                <a:latin typeface="Montserrat" panose="00000500000000000000" pitchFamily="2" charset="0"/>
              </a:rPr>
              <a:t>Le planning des cours</a:t>
            </a:r>
            <a:endParaRPr kumimoji="0" lang="fr-FR" altLang="fr-FR" sz="1400" b="0" i="0" u="none" strike="noStrike" cap="none" normalizeH="0" baseline="0" dirty="0">
              <a:ln>
                <a:noFill/>
              </a:ln>
              <a:solidFill>
                <a:schemeClr val="tx1"/>
              </a:solidFill>
              <a:effectLst/>
              <a:latin typeface="Montserrat" panose="00000500000000000000" pitchFamily="2" charset="0"/>
            </a:endParaRPr>
          </a:p>
        </p:txBody>
      </p:sp>
      <p:sp>
        <p:nvSpPr>
          <p:cNvPr id="41" name="Rectangle 40"/>
          <p:cNvSpPr/>
          <p:nvPr/>
        </p:nvSpPr>
        <p:spPr>
          <a:xfrm>
            <a:off x="442376" y="4363743"/>
            <a:ext cx="5802861" cy="938719"/>
          </a:xfrm>
          <a:prstGeom prst="rect">
            <a:avLst/>
          </a:prstGeom>
        </p:spPr>
        <p:txBody>
          <a:bodyPr wrap="square">
            <a:spAutoFit/>
          </a:bodyPr>
          <a:lstStyle/>
          <a:p>
            <a:endParaRPr lang="fr-FR" sz="1100" dirty="0" smtClean="0">
              <a:solidFill>
                <a:srgbClr val="002060"/>
              </a:solidFill>
              <a:latin typeface="Montserrat" panose="00000500000000000000" pitchFamily="2" charset="0"/>
            </a:endParaRPr>
          </a:p>
          <a:p>
            <a:r>
              <a:rPr lang="fr-FR" sz="1100" dirty="0" smtClean="0">
                <a:solidFill>
                  <a:srgbClr val="002060"/>
                </a:solidFill>
                <a:latin typeface="Montserrat" panose="00000500000000000000" pitchFamily="2" charset="0"/>
              </a:rPr>
              <a:t>Zeus, </a:t>
            </a:r>
            <a:r>
              <a:rPr lang="fr-FR" sz="1100" dirty="0" err="1" smtClean="0">
                <a:solidFill>
                  <a:srgbClr val="002060"/>
                </a:solidFill>
                <a:latin typeface="Montserrat" panose="00000500000000000000" pitchFamily="2" charset="0"/>
              </a:rPr>
              <a:t>irio</a:t>
            </a:r>
            <a:r>
              <a:rPr lang="fr-FR" sz="1100" dirty="0" smtClean="0">
                <a:solidFill>
                  <a:srgbClr val="002060"/>
                </a:solidFill>
                <a:latin typeface="Montserrat" panose="00000500000000000000" pitchFamily="2" charset="0"/>
              </a:rPr>
              <a:t>, </a:t>
            </a:r>
            <a:r>
              <a:rPr lang="fr-FR" sz="1100" dirty="0" err="1" smtClean="0">
                <a:solidFill>
                  <a:srgbClr val="002060"/>
                </a:solidFill>
                <a:latin typeface="Montserrat" panose="00000500000000000000" pitchFamily="2" charset="0"/>
              </a:rPr>
              <a:t>camille</a:t>
            </a:r>
            <a:r>
              <a:rPr lang="fr-FR" sz="1100" dirty="0" smtClean="0">
                <a:solidFill>
                  <a:srgbClr val="002060"/>
                </a:solidFill>
                <a:latin typeface="Montserrat" panose="00000500000000000000" pitchFamily="2" charset="0"/>
              </a:rPr>
              <a:t>, </a:t>
            </a:r>
            <a:r>
              <a:rPr lang="fr-FR" sz="1100" dirty="0" err="1" smtClean="0">
                <a:solidFill>
                  <a:srgbClr val="002060"/>
                </a:solidFill>
                <a:latin typeface="Montserrat" panose="00000500000000000000" pitchFamily="2" charset="0"/>
              </a:rPr>
              <a:t>ilun</a:t>
            </a:r>
            <a:endParaRPr lang="fr-FR" sz="1100" dirty="0" smtClean="0">
              <a:solidFill>
                <a:srgbClr val="002060"/>
              </a:solidFill>
              <a:latin typeface="Montserrat" panose="00000500000000000000" pitchFamily="2" charset="0"/>
            </a:endParaRPr>
          </a:p>
          <a:p>
            <a:endParaRPr lang="fr-FR" sz="1100" b="1" dirty="0">
              <a:solidFill>
                <a:srgbClr val="FF0000"/>
              </a:solidFill>
              <a:latin typeface="Montserrat" panose="00000500000000000000" pitchFamily="2" charset="0"/>
            </a:endParaRPr>
          </a:p>
          <a:p>
            <a:r>
              <a:rPr lang="fr-FR" sz="1100" b="1" dirty="0" smtClean="0">
                <a:solidFill>
                  <a:srgbClr val="FF0000"/>
                </a:solidFill>
                <a:latin typeface="Montserrat" panose="00000500000000000000" pitchFamily="2" charset="0"/>
              </a:rPr>
              <a:t>PHOTOS</a:t>
            </a:r>
          </a:p>
          <a:p>
            <a:endParaRPr lang="fr-FR" sz="1100" dirty="0" smtClean="0">
              <a:solidFill>
                <a:srgbClr val="002060"/>
              </a:solidFill>
              <a:latin typeface="Montserrat" panose="00000500000000000000" pitchFamily="2" charset="0"/>
            </a:endParaRPr>
          </a:p>
        </p:txBody>
      </p:sp>
      <p:pic>
        <p:nvPicPr>
          <p:cNvPr id="3" name="Image 2"/>
          <p:cNvPicPr>
            <a:picLocks noChangeAspect="1"/>
          </p:cNvPicPr>
          <p:nvPr/>
        </p:nvPicPr>
        <p:blipFill>
          <a:blip r:embed="rId8"/>
          <a:stretch>
            <a:fillRect/>
          </a:stretch>
        </p:blipFill>
        <p:spPr>
          <a:xfrm>
            <a:off x="501906" y="6766808"/>
            <a:ext cx="6245510" cy="3268746"/>
          </a:xfrm>
          <a:prstGeom prst="rect">
            <a:avLst/>
          </a:prstGeom>
        </p:spPr>
      </p:pic>
      <p:sp>
        <p:nvSpPr>
          <p:cNvPr id="46" name="Rectangle 2"/>
          <p:cNvSpPr>
            <a:spLocks noChangeArrowheads="1"/>
          </p:cNvSpPr>
          <p:nvPr/>
        </p:nvSpPr>
        <p:spPr bwMode="auto">
          <a:xfrm flipV="1">
            <a:off x="3761597" y="4716083"/>
            <a:ext cx="3636486" cy="115779"/>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54" name="Text Box 3"/>
          <p:cNvSpPr txBox="1">
            <a:spLocks noChangeArrowheads="1"/>
          </p:cNvSpPr>
          <p:nvPr/>
        </p:nvSpPr>
        <p:spPr bwMode="auto">
          <a:xfrm>
            <a:off x="4249020" y="4648034"/>
            <a:ext cx="2654955" cy="334726"/>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3C3C3C"/>
                </a:solidFill>
                <a:effectLst/>
                <a:latin typeface="Montserrat" panose="00000500000000000000" pitchFamily="2" charset="0"/>
              </a:rPr>
              <a:t>Les retraités</a:t>
            </a:r>
            <a:endParaRPr kumimoji="0" lang="fr-FR" altLang="fr-FR" sz="1400" b="0" i="0" u="none" strike="noStrike" cap="none" normalizeH="0" baseline="0" dirty="0">
              <a:ln>
                <a:noFill/>
              </a:ln>
              <a:solidFill>
                <a:schemeClr val="tx1"/>
              </a:solidFill>
              <a:effectLst/>
              <a:latin typeface="Montserrat" panose="00000500000000000000" pitchFamily="2" charset="0"/>
            </a:endParaRPr>
          </a:p>
        </p:txBody>
      </p:sp>
      <p:sp>
        <p:nvSpPr>
          <p:cNvPr id="55" name="Rectangle 54"/>
          <p:cNvSpPr/>
          <p:nvPr/>
        </p:nvSpPr>
        <p:spPr>
          <a:xfrm>
            <a:off x="4650955" y="5055408"/>
            <a:ext cx="1684434" cy="1446550"/>
          </a:xfrm>
          <a:prstGeom prst="rect">
            <a:avLst/>
          </a:prstGeom>
        </p:spPr>
        <p:txBody>
          <a:bodyPr wrap="square">
            <a:spAutoFit/>
          </a:bodyPr>
          <a:lstStyle/>
          <a:p>
            <a:r>
              <a:rPr lang="fr-FR" sz="1100" dirty="0" smtClean="0">
                <a:solidFill>
                  <a:srgbClr val="002060"/>
                </a:solidFill>
                <a:latin typeface="Montserrat" panose="00000500000000000000" pitchFamily="2" charset="0"/>
              </a:rPr>
              <a:t>Sam et Maxi sont partis en grandes vacances après avoir fait le bonheur des enfants et des plus grands ! Bonne retraite</a:t>
            </a:r>
          </a:p>
          <a:p>
            <a:endParaRPr lang="fr-FR" sz="1100" dirty="0" smtClean="0">
              <a:solidFill>
                <a:srgbClr val="002060"/>
              </a:solidFill>
              <a:latin typeface="Montserrat" panose="00000500000000000000" pitchFamily="2" charset="0"/>
            </a:endParaRPr>
          </a:p>
        </p:txBody>
      </p:sp>
      <p:pic>
        <p:nvPicPr>
          <p:cNvPr id="5" name="Image 4"/>
          <p:cNvPicPr>
            <a:picLocks noChangeAspect="1"/>
          </p:cNvPicPr>
          <p:nvPr/>
        </p:nvPicPr>
        <p:blipFill>
          <a:blip r:embed="rId9"/>
          <a:stretch>
            <a:fillRect/>
          </a:stretch>
        </p:blipFill>
        <p:spPr>
          <a:xfrm>
            <a:off x="3935978" y="5001782"/>
            <a:ext cx="563272" cy="954698"/>
          </a:xfrm>
          <a:prstGeom prst="rect">
            <a:avLst/>
          </a:prstGeom>
        </p:spPr>
      </p:pic>
      <p:pic>
        <p:nvPicPr>
          <p:cNvPr id="8" name="Image 7"/>
          <p:cNvPicPr>
            <a:picLocks noChangeAspect="1"/>
          </p:cNvPicPr>
          <p:nvPr/>
        </p:nvPicPr>
        <p:blipFill>
          <a:blip r:embed="rId10"/>
          <a:stretch>
            <a:fillRect/>
          </a:stretch>
        </p:blipFill>
        <p:spPr>
          <a:xfrm>
            <a:off x="6255391" y="5048957"/>
            <a:ext cx="758894" cy="1051428"/>
          </a:xfrm>
          <a:prstGeom prst="rect">
            <a:avLst/>
          </a:prstGeom>
        </p:spPr>
      </p:pic>
    </p:spTree>
    <p:extLst>
      <p:ext uri="{BB962C8B-B14F-4D97-AF65-F5344CB8AC3E}">
        <p14:creationId xmlns:p14="http://schemas.microsoft.com/office/powerpoint/2010/main" val="376877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77969" y="1261473"/>
            <a:ext cx="7213430" cy="281579"/>
          </a:xfrm>
          <a:prstGeom prst="rect">
            <a:avLst/>
          </a:prstGeom>
          <a:solidFill>
            <a:schemeClr val="accent4"/>
          </a:solidFill>
          <a:ln>
            <a:solidFill>
              <a:schemeClr val="accent4"/>
            </a:solidFill>
          </a:ln>
          <a:effectLst/>
          <a:extLst/>
        </p:spPr>
        <p:txBody>
          <a:bodyPr vert="horz" wrap="square" lIns="108000" tIns="18000" rIns="36576" bIns="36000" numCol="1" anchor="ctr" anchorCtr="0" compatLnSpc="1">
            <a:prstTxWarp prst="textNoShape">
              <a:avLst/>
            </a:prstTxWarp>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Montserrat" panose="00000500000000000000" pitchFamily="2" charset="0"/>
              </a:rPr>
              <a:t>N°3 </a:t>
            </a:r>
            <a:r>
              <a:rPr kumimoji="0" lang="fr-FR" altLang="fr-FR" sz="1000" b="1" i="0" u="none" strike="noStrike" cap="none" normalizeH="0" baseline="0" dirty="0">
                <a:ln>
                  <a:noFill/>
                </a:ln>
                <a:solidFill>
                  <a:schemeClr val="bg1"/>
                </a:solidFill>
                <a:effectLst/>
                <a:latin typeface="Montserrat" panose="00000500000000000000" pitchFamily="2" charset="0"/>
              </a:rPr>
              <a:t>|</a:t>
            </a:r>
            <a:r>
              <a:rPr lang="fr-FR" altLang="fr-FR" sz="1000" b="1" dirty="0">
                <a:solidFill>
                  <a:schemeClr val="bg1"/>
                </a:solidFill>
                <a:latin typeface="Montserrat" panose="00000500000000000000" pitchFamily="2" charset="0"/>
              </a:rPr>
              <a:t> </a:t>
            </a:r>
            <a:r>
              <a:rPr lang="fr-FR" altLang="fr-FR" sz="1000" b="1" dirty="0" smtClean="0">
                <a:solidFill>
                  <a:schemeClr val="bg1"/>
                </a:solidFill>
                <a:latin typeface="Montserrat" panose="00000500000000000000" pitchFamily="2" charset="0"/>
              </a:rPr>
              <a:t>MARS</a:t>
            </a:r>
            <a:r>
              <a:rPr kumimoji="0" lang="fr-FR" altLang="fr-FR" sz="1000" b="1" i="0" u="none" strike="noStrike" cap="none" normalizeH="0" baseline="0" dirty="0" smtClean="0">
                <a:ln>
                  <a:noFill/>
                </a:ln>
                <a:solidFill>
                  <a:schemeClr val="bg1"/>
                </a:solidFill>
                <a:effectLst/>
                <a:latin typeface="Montserrat" panose="00000500000000000000" pitchFamily="2" charset="0"/>
              </a:rPr>
              <a:t> 2021</a:t>
            </a:r>
            <a:endParaRPr kumimoji="0" lang="fr-FR" altLang="fr-FR" sz="1800" b="0" i="0" u="none" strike="noStrike" cap="none" normalizeH="0" baseline="0" dirty="0">
              <a:ln>
                <a:noFill/>
              </a:ln>
              <a:solidFill>
                <a:schemeClr val="bg1"/>
              </a:solidFill>
              <a:effectLst/>
              <a:latin typeface="Montserrat" panose="00000500000000000000" pitchFamily="2" charset="0"/>
            </a:endParaRPr>
          </a:p>
        </p:txBody>
      </p:sp>
      <p:sp>
        <p:nvSpPr>
          <p:cNvPr id="7" name="Text Box 6"/>
          <p:cNvSpPr txBox="1">
            <a:spLocks noChangeArrowheads="1"/>
          </p:cNvSpPr>
          <p:nvPr/>
        </p:nvSpPr>
        <p:spPr bwMode="auto">
          <a:xfrm>
            <a:off x="3420733" y="229137"/>
            <a:ext cx="3189646" cy="595845"/>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fr-FR" altLang="fr-FR" sz="2200" b="1" i="0" u="none" strike="noStrike" cap="none" spc="-90" normalizeH="0" dirty="0">
                <a:ln>
                  <a:noFill/>
                </a:ln>
                <a:solidFill>
                  <a:srgbClr val="FFC000"/>
                </a:solidFill>
                <a:effectLst/>
                <a:latin typeface="Montserrat SemiBold" panose="00000700000000000000" pitchFamily="2" charset="0"/>
              </a:rPr>
              <a:t>Newsletter l’Etalon</a:t>
            </a:r>
            <a:endParaRPr kumimoji="0" lang="fr-FR" altLang="fr-FR" sz="1600" b="0" i="0" u="none" strike="noStrike" cap="none" spc="-90" normalizeH="0" dirty="0">
              <a:ln>
                <a:noFill/>
              </a:ln>
              <a:solidFill>
                <a:srgbClr val="FFC000"/>
              </a:solidFill>
              <a:effectLst/>
              <a:latin typeface="Montserrat Medium" panose="00000600000000000000" pitchFamily="2"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fr-FR" altLang="fr-FR" sz="1100" b="0" i="0" u="none" strike="noStrike" cap="none" spc="-90" normalizeH="0" dirty="0">
                <a:ln>
                  <a:noFill/>
                </a:ln>
                <a:solidFill>
                  <a:srgbClr val="003DA5"/>
                </a:solidFill>
                <a:effectLst/>
                <a:latin typeface="Montserrat Medium" panose="00000600000000000000" pitchFamily="2" charset="0"/>
              </a:rPr>
              <a:t> </a:t>
            </a:r>
            <a:r>
              <a:rPr lang="fr-FR" altLang="fr-FR" sz="1100" spc="-90" dirty="0">
                <a:solidFill>
                  <a:srgbClr val="003DA5"/>
                </a:solidFill>
                <a:latin typeface="Montserrat Medium" panose="00000600000000000000" pitchFamily="2" charset="0"/>
              </a:rPr>
              <a:t>Drumettaz-Clarafond</a:t>
            </a:r>
            <a:endParaRPr kumimoji="0" lang="fr-FR" altLang="fr-FR" sz="1100" b="0" i="0" u="none" strike="noStrike" cap="none" spc="-90" normalizeH="0" dirty="0">
              <a:ln>
                <a:noFill/>
              </a:ln>
              <a:solidFill>
                <a:srgbClr val="003DA5"/>
              </a:solidFill>
              <a:effectLst/>
              <a:latin typeface="Montserrat Medium" panose="00000600000000000000" pitchFamily="2" charset="0"/>
            </a:endParaRPr>
          </a:p>
        </p:txBody>
      </p:sp>
      <p:pic>
        <p:nvPicPr>
          <p:cNvPr id="29" name="Image 28"/>
          <p:cNvPicPr/>
          <p:nvPr/>
        </p:nvPicPr>
        <p:blipFill>
          <a:blip r:embed="rId2"/>
          <a:stretch>
            <a:fillRect/>
          </a:stretch>
        </p:blipFill>
        <p:spPr>
          <a:xfrm>
            <a:off x="6453050" y="126083"/>
            <a:ext cx="938349" cy="942192"/>
          </a:xfrm>
          <a:prstGeom prst="rect">
            <a:avLst/>
          </a:prstGeom>
          <a:ln>
            <a:noFill/>
          </a:ln>
        </p:spPr>
      </p:pic>
      <p:sp>
        <p:nvSpPr>
          <p:cNvPr id="40" name="Rectangle 2"/>
          <p:cNvSpPr>
            <a:spLocks noChangeArrowheads="1"/>
          </p:cNvSpPr>
          <p:nvPr/>
        </p:nvSpPr>
        <p:spPr bwMode="auto">
          <a:xfrm flipV="1">
            <a:off x="3610673" y="4494198"/>
            <a:ext cx="3811357" cy="182324"/>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pic>
        <p:nvPicPr>
          <p:cNvPr id="43" name="Image 42"/>
          <p:cNvPicPr>
            <a:picLocks noChangeAspect="1"/>
          </p:cNvPicPr>
          <p:nvPr/>
        </p:nvPicPr>
        <p:blipFill>
          <a:blip r:embed="rId3"/>
          <a:stretch>
            <a:fillRect/>
          </a:stretch>
        </p:blipFill>
        <p:spPr>
          <a:xfrm>
            <a:off x="189620" y="165663"/>
            <a:ext cx="2418462" cy="902611"/>
          </a:xfrm>
          <a:prstGeom prst="rect">
            <a:avLst/>
          </a:prstGeom>
          <a:effectLst>
            <a:outerShdw blurRad="63500" sx="102000" sy="102000" algn="ctr" rotWithShape="0">
              <a:prstClr val="black">
                <a:alpha val="40000"/>
              </a:prstClr>
            </a:outerShdw>
          </a:effectLst>
        </p:spPr>
      </p:pic>
      <p:sp>
        <p:nvSpPr>
          <p:cNvPr id="24" name="Text Box 3"/>
          <p:cNvSpPr txBox="1">
            <a:spLocks noChangeArrowheads="1"/>
          </p:cNvSpPr>
          <p:nvPr/>
        </p:nvSpPr>
        <p:spPr bwMode="auto">
          <a:xfrm>
            <a:off x="3772029" y="4425170"/>
            <a:ext cx="2487053" cy="32038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lvl="0" algn="ctr" eaLnBrk="0" fontAlgn="base" hangingPunct="0">
              <a:spcBef>
                <a:spcPct val="0"/>
              </a:spcBef>
              <a:spcAft>
                <a:spcPct val="0"/>
              </a:spcAft>
            </a:pPr>
            <a:r>
              <a:rPr lang="fr-FR" altLang="fr-FR" sz="1200" b="1" dirty="0" smtClean="0">
                <a:solidFill>
                  <a:srgbClr val="3C3C3C"/>
                </a:solidFill>
                <a:latin typeface="Montserrat" panose="00000500000000000000" pitchFamily="2" charset="0"/>
              </a:rPr>
              <a:t>Concours à venir</a:t>
            </a:r>
            <a:endParaRPr lang="fr-FR" altLang="fr-FR" sz="1200" b="1" dirty="0" smtClean="0">
              <a:solidFill>
                <a:srgbClr val="3C3C3C"/>
              </a:solidFill>
              <a:latin typeface="Montserrat" panose="00000500000000000000" pitchFamily="2" charset="0"/>
            </a:endParaRPr>
          </a:p>
        </p:txBody>
      </p:sp>
      <p:sp>
        <p:nvSpPr>
          <p:cNvPr id="26" name="Rectangle 25"/>
          <p:cNvSpPr/>
          <p:nvPr/>
        </p:nvSpPr>
        <p:spPr>
          <a:xfrm rot="20018934">
            <a:off x="-802693" y="8418058"/>
            <a:ext cx="886502" cy="287002"/>
          </a:xfrm>
          <a:prstGeom prst="rect">
            <a:avLst/>
          </a:prstGeom>
        </p:spPr>
        <p:txBody>
          <a:bodyPr wrap="square">
            <a:spAutoFit/>
          </a:bodyPr>
          <a:lstStyle/>
          <a:p>
            <a:pPr algn="ctr">
              <a:lnSpc>
                <a:spcPct val="115000"/>
              </a:lnSpc>
              <a:spcAft>
                <a:spcPts val="1000"/>
              </a:spcAft>
            </a:pPr>
            <a:r>
              <a:rPr lang="fr-FR" sz="1100" b="1" dirty="0" smtClean="0">
                <a:solidFill>
                  <a:schemeClr val="bg1"/>
                </a:solidFill>
                <a:latin typeface="Montserrat" panose="00000500000000000000" pitchFamily="2" charset="0"/>
                <a:ea typeface="Calibri" panose="020F0502020204030204" pitchFamily="34" charset="0"/>
                <a:cs typeface="Times New Roman" panose="02020603050405020304" pitchFamily="18" charset="0"/>
              </a:rPr>
              <a:t>Avant</a:t>
            </a:r>
            <a:endParaRPr lang="fr-FR" sz="11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27" name="Rectangle 26"/>
          <p:cNvSpPr/>
          <p:nvPr/>
        </p:nvSpPr>
        <p:spPr>
          <a:xfrm rot="1196670">
            <a:off x="1616639" y="8419416"/>
            <a:ext cx="886502" cy="273152"/>
          </a:xfrm>
          <a:prstGeom prst="rect">
            <a:avLst/>
          </a:prstGeom>
        </p:spPr>
        <p:txBody>
          <a:bodyPr wrap="square">
            <a:spAutoFit/>
          </a:bodyPr>
          <a:lstStyle/>
          <a:p>
            <a:pPr algn="ctr">
              <a:lnSpc>
                <a:spcPct val="115000"/>
              </a:lnSpc>
              <a:spcAft>
                <a:spcPts val="1000"/>
              </a:spcAft>
            </a:pPr>
            <a:r>
              <a:rPr lang="fr-FR" sz="1100" b="1" dirty="0" smtClean="0">
                <a:solidFill>
                  <a:schemeClr val="bg1"/>
                </a:solidFill>
                <a:latin typeface="Montserrat" panose="00000500000000000000" pitchFamily="2" charset="0"/>
                <a:ea typeface="Calibri" panose="020F0502020204030204" pitchFamily="34" charset="0"/>
                <a:cs typeface="Times New Roman" panose="02020603050405020304" pitchFamily="18" charset="0"/>
              </a:rPr>
              <a:t>Après</a:t>
            </a:r>
            <a:endParaRPr lang="fr-FR" sz="1100" b="1"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35" name="Rectangle 34"/>
          <p:cNvSpPr/>
          <p:nvPr/>
        </p:nvSpPr>
        <p:spPr>
          <a:xfrm>
            <a:off x="155437" y="10361078"/>
            <a:ext cx="6281937" cy="323165"/>
          </a:xfrm>
          <a:prstGeom prst="rect">
            <a:avLst/>
          </a:prstGeom>
          <a:solidFill>
            <a:schemeClr val="bg1"/>
          </a:solidFill>
        </p:spPr>
        <p:txBody>
          <a:bodyPr wrap="square">
            <a:spAutoFit/>
          </a:bodyPr>
          <a:lstStyle/>
          <a:p>
            <a:r>
              <a:rPr lang="fr-FR" sz="800" b="1" i="1" dirty="0">
                <a:solidFill>
                  <a:srgbClr val="000000"/>
                </a:solidFill>
                <a:latin typeface="Arial Narrow" panose="020B0606020202030204" pitchFamily="34" charset="0"/>
              </a:rPr>
              <a:t>Centre équestre l’Etalon </a:t>
            </a:r>
            <a:r>
              <a:rPr lang="fr-FR" sz="800" i="1" dirty="0">
                <a:solidFill>
                  <a:srgbClr val="000000"/>
                </a:solidFill>
                <a:latin typeface="Arial Narrow" panose="020B0606020202030204" pitchFamily="34" charset="0"/>
              </a:rPr>
              <a:t>-</a:t>
            </a:r>
            <a:r>
              <a:rPr lang="fr-FR" sz="700" i="1" dirty="0"/>
              <a:t>127 route de la charitine, </a:t>
            </a:r>
            <a:r>
              <a:rPr lang="fr-FR" sz="700" i="1" dirty="0" smtClean="0"/>
              <a:t>73420 </a:t>
            </a:r>
            <a:r>
              <a:rPr lang="fr-FR" sz="700" i="1" dirty="0"/>
              <a:t>Drumettaz Clarafond </a:t>
            </a:r>
            <a:r>
              <a:rPr lang="fr-FR" sz="700" i="1" dirty="0" smtClean="0"/>
              <a:t>, téléphone</a:t>
            </a:r>
            <a:r>
              <a:rPr lang="fr-FR" sz="700" i="1" dirty="0"/>
              <a:t> : 04 79 63 65 </a:t>
            </a:r>
            <a:r>
              <a:rPr lang="fr-FR" sz="700" i="1" dirty="0" smtClean="0"/>
              <a:t>76 / </a:t>
            </a:r>
            <a:r>
              <a:rPr lang="fr-FR" sz="700" i="1" dirty="0"/>
              <a:t>06 49 78 33 02</a:t>
            </a:r>
          </a:p>
          <a:p>
            <a:r>
              <a:rPr lang="fr-FR" sz="700" i="1" dirty="0" smtClean="0"/>
              <a:t>@</a:t>
            </a:r>
            <a:r>
              <a:rPr lang="fr-FR" sz="700" i="1" dirty="0"/>
              <a:t> : </a:t>
            </a:r>
            <a:r>
              <a:rPr lang="fr-FR" sz="700" i="1" dirty="0">
                <a:hlinkClick r:id="rId4"/>
              </a:rPr>
              <a:t>letalon@orange.fr</a:t>
            </a:r>
            <a:r>
              <a:rPr lang="fr-FR" sz="700" i="1" dirty="0"/>
              <a:t> </a:t>
            </a:r>
            <a:r>
              <a:rPr lang="fr-FR" sz="700" i="1" dirty="0" smtClean="0"/>
              <a:t> - Site </a:t>
            </a:r>
            <a:r>
              <a:rPr lang="fr-FR" sz="700" i="1" dirty="0"/>
              <a:t>internet : </a:t>
            </a:r>
            <a:r>
              <a:rPr lang="fr-FR" sz="700" i="1" dirty="0">
                <a:hlinkClick r:id="rId5"/>
              </a:rPr>
              <a:t>https://letalon.ffe.com/</a:t>
            </a:r>
            <a:r>
              <a:rPr lang="fr-FR" sz="700" i="1" dirty="0"/>
              <a:t> </a:t>
            </a:r>
            <a:r>
              <a:rPr lang="fr-FR" sz="700" i="1" dirty="0" smtClean="0"/>
              <a:t> </a:t>
            </a:r>
            <a:r>
              <a:rPr lang="en-US" sz="700" i="1" dirty="0" smtClean="0"/>
              <a:t>Facebook</a:t>
            </a:r>
            <a:r>
              <a:rPr lang="en-US" sz="700" i="1" dirty="0"/>
              <a:t> : </a:t>
            </a:r>
            <a:r>
              <a:rPr lang="en-US" sz="700" i="1" dirty="0">
                <a:hlinkClick r:id="rId6"/>
              </a:rPr>
              <a:t>https://www.facebook.com/celetalon</a:t>
            </a:r>
            <a:r>
              <a:rPr lang="en-US" sz="700" i="1" dirty="0" smtClean="0">
                <a:hlinkClick r:id="rId6"/>
              </a:rPr>
              <a:t>/</a:t>
            </a:r>
            <a:r>
              <a:rPr lang="en-US" sz="700" i="1" dirty="0" smtClean="0"/>
              <a:t>; Instagram / WhatsApp “La vie à l’étalon”</a:t>
            </a:r>
            <a:endParaRPr lang="fr-FR" sz="700" i="1" dirty="0"/>
          </a:p>
        </p:txBody>
      </p:sp>
      <p:pic>
        <p:nvPicPr>
          <p:cNvPr id="16" name="Image 15"/>
          <p:cNvPicPr>
            <a:picLocks noChangeAspect="1"/>
          </p:cNvPicPr>
          <p:nvPr/>
        </p:nvPicPr>
        <p:blipFill>
          <a:blip r:embed="rId7"/>
          <a:stretch>
            <a:fillRect/>
          </a:stretch>
        </p:blipFill>
        <p:spPr>
          <a:xfrm>
            <a:off x="5034331" y="824982"/>
            <a:ext cx="631490" cy="629665"/>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44" name="Image 43"/>
          <p:cNvPicPr>
            <a:picLocks noChangeAspect="1"/>
          </p:cNvPicPr>
          <p:nvPr/>
        </p:nvPicPr>
        <p:blipFill>
          <a:blip r:embed="rId7"/>
          <a:stretch>
            <a:fillRect/>
          </a:stretch>
        </p:blipFill>
        <p:spPr>
          <a:xfrm>
            <a:off x="2451411" y="886112"/>
            <a:ext cx="388014" cy="386893"/>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47" name="Image 46"/>
          <p:cNvPicPr>
            <a:picLocks noChangeAspect="1"/>
          </p:cNvPicPr>
          <p:nvPr/>
        </p:nvPicPr>
        <p:blipFill>
          <a:blip r:embed="rId7"/>
          <a:stretch>
            <a:fillRect/>
          </a:stretch>
        </p:blipFill>
        <p:spPr>
          <a:xfrm>
            <a:off x="3007297" y="972770"/>
            <a:ext cx="388014" cy="386893"/>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48" name="Image 47"/>
          <p:cNvPicPr>
            <a:picLocks noChangeAspect="1"/>
          </p:cNvPicPr>
          <p:nvPr/>
        </p:nvPicPr>
        <p:blipFill>
          <a:blip r:embed="rId7"/>
          <a:stretch>
            <a:fillRect/>
          </a:stretch>
        </p:blipFill>
        <p:spPr>
          <a:xfrm>
            <a:off x="5784621" y="646030"/>
            <a:ext cx="388014" cy="386893"/>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49" name="Image 48"/>
          <p:cNvPicPr>
            <a:picLocks noChangeAspect="1"/>
          </p:cNvPicPr>
          <p:nvPr/>
        </p:nvPicPr>
        <p:blipFill>
          <a:blip r:embed="rId7"/>
          <a:stretch>
            <a:fillRect/>
          </a:stretch>
        </p:blipFill>
        <p:spPr>
          <a:xfrm>
            <a:off x="4572474" y="964667"/>
            <a:ext cx="388014" cy="386893"/>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50" name="Image 49"/>
          <p:cNvPicPr>
            <a:picLocks noChangeAspect="1"/>
          </p:cNvPicPr>
          <p:nvPr/>
        </p:nvPicPr>
        <p:blipFill>
          <a:blip r:embed="rId7"/>
          <a:stretch>
            <a:fillRect/>
          </a:stretch>
        </p:blipFill>
        <p:spPr>
          <a:xfrm>
            <a:off x="2527356" y="352368"/>
            <a:ext cx="388014" cy="386893"/>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52" name="Image 51"/>
          <p:cNvPicPr>
            <a:picLocks noChangeAspect="1"/>
          </p:cNvPicPr>
          <p:nvPr/>
        </p:nvPicPr>
        <p:blipFill>
          <a:blip r:embed="rId7"/>
          <a:stretch>
            <a:fillRect/>
          </a:stretch>
        </p:blipFill>
        <p:spPr>
          <a:xfrm>
            <a:off x="3610673" y="977382"/>
            <a:ext cx="388014" cy="386893"/>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pic>
        <p:nvPicPr>
          <p:cNvPr id="53" name="Image 52"/>
          <p:cNvPicPr>
            <a:picLocks noChangeAspect="1"/>
          </p:cNvPicPr>
          <p:nvPr/>
        </p:nvPicPr>
        <p:blipFill>
          <a:blip r:embed="rId7"/>
          <a:stretch>
            <a:fillRect/>
          </a:stretch>
        </p:blipFill>
        <p:spPr>
          <a:xfrm>
            <a:off x="4065660" y="819812"/>
            <a:ext cx="388014" cy="386893"/>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4052931" y="4686383"/>
            <a:ext cx="3225780" cy="1508105"/>
          </a:xfrm>
          <a:prstGeom prst="rect">
            <a:avLst/>
          </a:prstGeom>
        </p:spPr>
        <p:txBody>
          <a:bodyPr wrap="square">
            <a:spAutoFit/>
          </a:bodyPr>
          <a:lstStyle/>
          <a:p>
            <a:pPr algn="ctr">
              <a:spcAft>
                <a:spcPts val="0"/>
              </a:spcAft>
            </a:pPr>
            <a:r>
              <a:rPr lang="fr-FR" sz="1100" kern="150" dirty="0">
                <a:latin typeface="Montserrat" panose="00000500000000000000" pitchFamily="2" charset="0"/>
                <a:ea typeface="SimSun" panose="02010600030101010101" pitchFamily="2" charset="-122"/>
                <a:cs typeface="Mangal"/>
              </a:rPr>
              <a:t> </a:t>
            </a:r>
          </a:p>
          <a:p>
            <a:pPr algn="ctr">
              <a:spcAft>
                <a:spcPts val="0"/>
              </a:spcAft>
            </a:pPr>
            <a:r>
              <a:rPr lang="fr-FR" sz="1100" b="1" kern="150" dirty="0">
                <a:latin typeface="Montserrat" panose="00000500000000000000" pitchFamily="2" charset="0"/>
                <a:ea typeface="SimSun" panose="02010600030101010101" pitchFamily="2" charset="-122"/>
                <a:cs typeface="Mangal"/>
              </a:rPr>
              <a:t>Le  12 Décembre</a:t>
            </a:r>
            <a:endParaRPr lang="fr-FR" sz="1100" kern="150" dirty="0">
              <a:latin typeface="Montserrat" panose="00000500000000000000" pitchFamily="2" charset="0"/>
              <a:ea typeface="SimSun" panose="02010600030101010101" pitchFamily="2" charset="-122"/>
              <a:cs typeface="Mangal"/>
            </a:endParaRPr>
          </a:p>
          <a:p>
            <a:pPr algn="ctr">
              <a:spcAft>
                <a:spcPts val="0"/>
              </a:spcAft>
            </a:pPr>
            <a:r>
              <a:rPr lang="fr-FR" sz="1100" kern="150" dirty="0">
                <a:latin typeface="Montserrat" panose="00000500000000000000" pitchFamily="2" charset="0"/>
                <a:ea typeface="SimSun" panose="02010600030101010101" pitchFamily="2" charset="-122"/>
                <a:cs typeface="Mangal"/>
              </a:rPr>
              <a:t>Concours d’obstacles à Aix les bains</a:t>
            </a:r>
          </a:p>
          <a:p>
            <a:pPr algn="ctr">
              <a:spcAft>
                <a:spcPts val="0"/>
              </a:spcAft>
            </a:pPr>
            <a:r>
              <a:rPr lang="fr-FR" sz="1100" i="1" kern="150" dirty="0">
                <a:latin typeface="Montserrat" panose="00000500000000000000" pitchFamily="2" charset="0"/>
                <a:ea typeface="SimSun" panose="02010600030101010101" pitchFamily="2" charset="-122"/>
                <a:cs typeface="Mangal"/>
              </a:rPr>
              <a:t>Inscriptions dans la salle de club</a:t>
            </a:r>
            <a:endParaRPr lang="fr-FR" sz="1100" kern="150" dirty="0">
              <a:latin typeface="Montserrat" panose="00000500000000000000" pitchFamily="2" charset="0"/>
              <a:ea typeface="SimSun" panose="02010600030101010101" pitchFamily="2" charset="-122"/>
              <a:cs typeface="Mangal"/>
            </a:endParaRPr>
          </a:p>
          <a:p>
            <a:pPr>
              <a:spcAft>
                <a:spcPts val="0"/>
              </a:spcAft>
            </a:pPr>
            <a:r>
              <a:rPr lang="fr-FR" sz="1100" kern="150" dirty="0">
                <a:latin typeface="Montserrat" panose="00000500000000000000" pitchFamily="2" charset="0"/>
                <a:ea typeface="SimSun" panose="02010600030101010101" pitchFamily="2" charset="-122"/>
                <a:cs typeface="Mangal"/>
              </a:rPr>
              <a:t> </a:t>
            </a:r>
          </a:p>
          <a:p>
            <a:pPr>
              <a:spcAft>
                <a:spcPts val="0"/>
              </a:spcAft>
            </a:pPr>
            <a:r>
              <a:rPr lang="fr-FR" sz="900" i="1" kern="150" dirty="0">
                <a:latin typeface="Montserrat" panose="00000500000000000000" pitchFamily="2" charset="0"/>
                <a:ea typeface="SimSun" panose="02010600030101010101" pitchFamily="2" charset="-122"/>
                <a:cs typeface="Mangal"/>
              </a:rPr>
              <a:t>Inscription et règlement </a:t>
            </a:r>
            <a:r>
              <a:rPr lang="fr-FR" sz="900" i="1" kern="150" dirty="0">
                <a:solidFill>
                  <a:srgbClr val="FF0000"/>
                </a:solidFill>
                <a:latin typeface="Montserrat" panose="00000500000000000000" pitchFamily="2" charset="0"/>
                <a:ea typeface="SimSun" panose="02010600030101010101" pitchFamily="2" charset="-122"/>
                <a:cs typeface="Mangal"/>
              </a:rPr>
              <a:t>Obligatoire</a:t>
            </a:r>
            <a:r>
              <a:rPr lang="fr-FR" sz="900" i="1" kern="150" dirty="0">
                <a:latin typeface="Montserrat" panose="00000500000000000000" pitchFamily="2" charset="0"/>
                <a:ea typeface="SimSun" panose="02010600030101010101" pitchFamily="2" charset="-122"/>
                <a:cs typeface="Mangal"/>
              </a:rPr>
              <a:t> 8 jours avant les activités à l’</a:t>
            </a:r>
            <a:r>
              <a:rPr lang="fr-FR" sz="900" i="1" u="sng" kern="150" dirty="0">
                <a:latin typeface="Montserrat" panose="00000500000000000000" pitchFamily="2" charset="0"/>
                <a:ea typeface="SimSun" panose="02010600030101010101" pitchFamily="2" charset="-122"/>
                <a:cs typeface="Mangal"/>
              </a:rPr>
              <a:t>extérieur</a:t>
            </a:r>
            <a:r>
              <a:rPr lang="fr-FR" sz="900" i="1" kern="150" dirty="0">
                <a:latin typeface="Montserrat" panose="00000500000000000000" pitchFamily="2" charset="0"/>
                <a:ea typeface="SimSun" panose="02010600030101010101" pitchFamily="2" charset="-122"/>
                <a:cs typeface="Mangal"/>
              </a:rPr>
              <a:t> </a:t>
            </a:r>
            <a:endParaRPr lang="fr-FR" sz="900" kern="150" dirty="0">
              <a:latin typeface="Montserrat" panose="00000500000000000000" pitchFamily="2" charset="0"/>
              <a:ea typeface="SimSun" panose="02010600030101010101" pitchFamily="2" charset="-122"/>
              <a:cs typeface="Mangal"/>
            </a:endParaRPr>
          </a:p>
          <a:p>
            <a:pPr>
              <a:spcAft>
                <a:spcPts val="0"/>
              </a:spcAft>
            </a:pPr>
            <a:r>
              <a:rPr lang="fr-FR" sz="900" i="1" kern="150" dirty="0">
                <a:latin typeface="Montserrat" panose="00000500000000000000" pitchFamily="2" charset="0"/>
                <a:ea typeface="SimSun" panose="02010600030101010101" pitchFamily="2" charset="-122"/>
                <a:cs typeface="Mangal"/>
              </a:rPr>
              <a:t>Inscription et règlement </a:t>
            </a:r>
            <a:r>
              <a:rPr lang="fr-FR" sz="900" i="1" kern="150" dirty="0">
                <a:solidFill>
                  <a:srgbClr val="FF0000"/>
                </a:solidFill>
                <a:latin typeface="Montserrat" panose="00000500000000000000" pitchFamily="2" charset="0"/>
                <a:ea typeface="SimSun" panose="02010600030101010101" pitchFamily="2" charset="-122"/>
                <a:cs typeface="Mangal"/>
              </a:rPr>
              <a:t>Obligatoire</a:t>
            </a:r>
            <a:r>
              <a:rPr lang="fr-FR" sz="900" i="1" kern="150" dirty="0">
                <a:latin typeface="Montserrat" panose="00000500000000000000" pitchFamily="2" charset="0"/>
                <a:ea typeface="SimSun" panose="02010600030101010101" pitchFamily="2" charset="-122"/>
                <a:cs typeface="Mangal"/>
              </a:rPr>
              <a:t> 4 jours avant les activités au Club</a:t>
            </a:r>
            <a:r>
              <a:rPr lang="fr-FR" sz="1000" i="1" kern="150" dirty="0">
                <a:latin typeface="Montserrat" panose="00000500000000000000" pitchFamily="2" charset="0"/>
                <a:ea typeface="SimSun" panose="02010600030101010101" pitchFamily="2" charset="-122"/>
                <a:cs typeface="Mangal"/>
              </a:rPr>
              <a:t> </a:t>
            </a:r>
            <a:endParaRPr lang="fr-FR" sz="1000" kern="150" dirty="0">
              <a:effectLst/>
              <a:latin typeface="Montserrat" panose="00000500000000000000" pitchFamily="2" charset="0"/>
              <a:ea typeface="SimSun" panose="02010600030101010101" pitchFamily="2" charset="-122"/>
              <a:cs typeface="Mangal"/>
            </a:endParaRPr>
          </a:p>
        </p:txBody>
      </p:sp>
      <p:sp>
        <p:nvSpPr>
          <p:cNvPr id="34" name="Rectangle 2"/>
          <p:cNvSpPr>
            <a:spLocks noChangeArrowheads="1"/>
          </p:cNvSpPr>
          <p:nvPr/>
        </p:nvSpPr>
        <p:spPr bwMode="auto">
          <a:xfrm>
            <a:off x="313396" y="8122600"/>
            <a:ext cx="1564592" cy="1360936"/>
          </a:xfrm>
          <a:prstGeom prst="rect">
            <a:avLst/>
          </a:prstGeom>
          <a:no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36" name="Rectangle 35"/>
          <p:cNvSpPr/>
          <p:nvPr/>
        </p:nvSpPr>
        <p:spPr>
          <a:xfrm>
            <a:off x="281710" y="8122600"/>
            <a:ext cx="1761260" cy="1446550"/>
          </a:xfrm>
          <a:prstGeom prst="rect">
            <a:avLst/>
          </a:prstGeom>
        </p:spPr>
        <p:txBody>
          <a:bodyPr wrap="square">
            <a:spAutoFit/>
          </a:bodyPr>
          <a:lstStyle/>
          <a:p>
            <a:r>
              <a:rPr lang="fr-FR" sz="1100" b="1" dirty="0" smtClean="0">
                <a:solidFill>
                  <a:srgbClr val="002060"/>
                </a:solidFill>
                <a:latin typeface="Montserrat" panose="00000500000000000000" pitchFamily="2" charset="0"/>
              </a:rPr>
              <a:t>PASS SANITAIRE – GESTES BARRIERES</a:t>
            </a:r>
            <a:r>
              <a:rPr lang="fr-FR" sz="1100" dirty="0">
                <a:solidFill>
                  <a:srgbClr val="002060"/>
                </a:solidFill>
                <a:latin typeface="Montserrat" panose="00000500000000000000" pitchFamily="2" charset="0"/>
              </a:rPr>
              <a:t> - </a:t>
            </a:r>
            <a:r>
              <a:rPr lang="fr-FR" sz="1100" dirty="0" smtClean="0">
                <a:solidFill>
                  <a:srgbClr val="002060"/>
                </a:solidFill>
                <a:latin typeface="Montserrat" panose="00000500000000000000" pitchFamily="2" charset="0"/>
              </a:rPr>
              <a:t>Attention, le </a:t>
            </a:r>
            <a:r>
              <a:rPr lang="fr-FR" sz="1100" dirty="0" err="1" smtClean="0">
                <a:solidFill>
                  <a:srgbClr val="002060"/>
                </a:solidFill>
                <a:latin typeface="Montserrat" panose="00000500000000000000" pitchFamily="2" charset="0"/>
              </a:rPr>
              <a:t>pass</a:t>
            </a:r>
            <a:r>
              <a:rPr lang="fr-FR" sz="1100" dirty="0" smtClean="0">
                <a:solidFill>
                  <a:srgbClr val="002060"/>
                </a:solidFill>
                <a:latin typeface="Montserrat" panose="00000500000000000000" pitchFamily="2" charset="0"/>
              </a:rPr>
              <a:t> sanitaire est toujours obligatoire pour tous les adhérents à partir de 12 ans.</a:t>
            </a:r>
          </a:p>
          <a:p>
            <a:endParaRPr lang="fr-FR" sz="1100" dirty="0">
              <a:solidFill>
                <a:srgbClr val="002060"/>
              </a:solidFill>
              <a:latin typeface="Montserrat" panose="00000500000000000000" pitchFamily="2" charset="0"/>
            </a:endParaRPr>
          </a:p>
        </p:txBody>
      </p:sp>
      <p:pic>
        <p:nvPicPr>
          <p:cNvPr id="4" name="Image 3"/>
          <p:cNvPicPr>
            <a:picLocks noChangeAspect="1"/>
          </p:cNvPicPr>
          <p:nvPr/>
        </p:nvPicPr>
        <p:blipFill>
          <a:blip r:embed="rId8"/>
          <a:stretch>
            <a:fillRect/>
          </a:stretch>
        </p:blipFill>
        <p:spPr>
          <a:xfrm>
            <a:off x="2055296" y="7245057"/>
            <a:ext cx="2276641" cy="3248829"/>
          </a:xfrm>
          <a:prstGeom prst="rect">
            <a:avLst/>
          </a:prstGeom>
        </p:spPr>
      </p:pic>
      <p:sp>
        <p:nvSpPr>
          <p:cNvPr id="37" name="Rectangle 2"/>
          <p:cNvSpPr>
            <a:spLocks noChangeArrowheads="1"/>
          </p:cNvSpPr>
          <p:nvPr/>
        </p:nvSpPr>
        <p:spPr bwMode="auto">
          <a:xfrm flipV="1">
            <a:off x="166631" y="1846095"/>
            <a:ext cx="3811357" cy="182324"/>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38" name="Text Box 3"/>
          <p:cNvSpPr txBox="1">
            <a:spLocks noChangeArrowheads="1"/>
          </p:cNvSpPr>
          <p:nvPr/>
        </p:nvSpPr>
        <p:spPr bwMode="auto">
          <a:xfrm>
            <a:off x="475670" y="1843125"/>
            <a:ext cx="2487053" cy="32038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lvl="0" algn="ctr" eaLnBrk="0" fontAlgn="base" hangingPunct="0">
              <a:spcBef>
                <a:spcPct val="0"/>
              </a:spcBef>
              <a:spcAft>
                <a:spcPct val="0"/>
              </a:spcAft>
            </a:pPr>
            <a:r>
              <a:rPr lang="fr-FR" altLang="fr-FR" sz="1200" b="1" dirty="0" smtClean="0">
                <a:solidFill>
                  <a:srgbClr val="3C3C3C"/>
                </a:solidFill>
                <a:latin typeface="Montserrat" panose="00000500000000000000" pitchFamily="2" charset="0"/>
              </a:rPr>
              <a:t>Le bien-être des chevaux</a:t>
            </a:r>
          </a:p>
        </p:txBody>
      </p:sp>
      <p:sp>
        <p:nvSpPr>
          <p:cNvPr id="11" name="Rectangle 10"/>
          <p:cNvSpPr/>
          <p:nvPr/>
        </p:nvSpPr>
        <p:spPr>
          <a:xfrm>
            <a:off x="-54700" y="2238069"/>
            <a:ext cx="3778250" cy="2800767"/>
          </a:xfrm>
          <a:prstGeom prst="rect">
            <a:avLst/>
          </a:prstGeom>
        </p:spPr>
        <p:txBody>
          <a:bodyPr>
            <a:spAutoFit/>
          </a:bodyPr>
          <a:lstStyle/>
          <a:p>
            <a:pPr>
              <a:spcAft>
                <a:spcPts val="0"/>
              </a:spcAft>
            </a:pPr>
            <a:r>
              <a:rPr lang="fr-FR" sz="1100" kern="150" dirty="0" smtClean="0">
                <a:latin typeface="Montserrat" panose="00000500000000000000" pitchFamily="2" charset="0"/>
                <a:ea typeface="SimSun" panose="02010600030101010101" pitchFamily="2" charset="-122"/>
              </a:rPr>
              <a:t>Nous continuons à nous occuper du bien-être de nos chevaux : </a:t>
            </a:r>
          </a:p>
          <a:p>
            <a:pPr marL="171450" indent="-171450">
              <a:spcAft>
                <a:spcPts val="0"/>
              </a:spcAft>
              <a:buFontTx/>
              <a:buChar char="-"/>
            </a:pPr>
            <a:r>
              <a:rPr lang="fr-FR" sz="1100" b="1" kern="150" dirty="0" smtClean="0">
                <a:latin typeface="Montserrat" panose="00000500000000000000" pitchFamily="2" charset="0"/>
                <a:ea typeface="SimSun" panose="02010600030101010101" pitchFamily="2" charset="-122"/>
              </a:rPr>
              <a:t>Intervention d’une </a:t>
            </a:r>
            <a:r>
              <a:rPr lang="fr-FR" sz="1100" b="1" kern="150" dirty="0" err="1" smtClean="0">
                <a:latin typeface="Montserrat" panose="00000500000000000000" pitchFamily="2" charset="0"/>
                <a:ea typeface="SimSun" panose="02010600030101010101" pitchFamily="2" charset="-122"/>
              </a:rPr>
              <a:t>saddler</a:t>
            </a:r>
            <a:r>
              <a:rPr lang="fr-FR" sz="1100" b="1" kern="150" dirty="0" smtClean="0">
                <a:latin typeface="Montserrat" panose="00000500000000000000" pitchFamily="2" charset="0"/>
                <a:ea typeface="SimSun" panose="02010600030101010101" pitchFamily="2" charset="-122"/>
              </a:rPr>
              <a:t> </a:t>
            </a:r>
            <a:r>
              <a:rPr lang="fr-FR" sz="1100" b="1" kern="150" dirty="0" err="1" smtClean="0">
                <a:latin typeface="Montserrat" panose="00000500000000000000" pitchFamily="2" charset="0"/>
                <a:ea typeface="SimSun" panose="02010600030101010101" pitchFamily="2" charset="-122"/>
              </a:rPr>
              <a:t>fitter</a:t>
            </a:r>
            <a:r>
              <a:rPr lang="fr-FR" sz="1100" b="1" kern="150" dirty="0" smtClean="0">
                <a:latin typeface="Montserrat" panose="00000500000000000000" pitchFamily="2" charset="0"/>
                <a:ea typeface="SimSun" panose="02010600030101010101" pitchFamily="2" charset="-122"/>
              </a:rPr>
              <a:t> </a:t>
            </a:r>
            <a:r>
              <a:rPr lang="fr-FR" sz="1100" kern="150" dirty="0" smtClean="0">
                <a:latin typeface="Montserrat" panose="00000500000000000000" pitchFamily="2" charset="0"/>
                <a:ea typeface="SimSun" panose="02010600030101010101" pitchFamily="2" charset="-122"/>
              </a:rPr>
              <a:t>pour adapter le matériel (selles et amortisseurs) aux chevaux, </a:t>
            </a:r>
          </a:p>
          <a:p>
            <a:pPr marL="171450" indent="-171450">
              <a:spcAft>
                <a:spcPts val="0"/>
              </a:spcAft>
              <a:buFontTx/>
              <a:buChar char="-"/>
            </a:pPr>
            <a:endParaRPr lang="fr-FR" sz="1100" kern="150" dirty="0">
              <a:latin typeface="Montserrat" panose="00000500000000000000" pitchFamily="2" charset="0"/>
              <a:ea typeface="SimSun" panose="02010600030101010101" pitchFamily="2" charset="-122"/>
            </a:endParaRPr>
          </a:p>
          <a:p>
            <a:pPr marL="171450" indent="-171450">
              <a:spcAft>
                <a:spcPts val="0"/>
              </a:spcAft>
              <a:buFontTx/>
              <a:buChar char="-"/>
            </a:pPr>
            <a:r>
              <a:rPr lang="fr-FR" sz="1100" kern="150" dirty="0" smtClean="0">
                <a:latin typeface="Montserrat" panose="00000500000000000000" pitchFamily="2" charset="0"/>
                <a:ea typeface="SimSun" panose="02010600030101010101" pitchFamily="2" charset="-122"/>
              </a:rPr>
              <a:t>PS : n’oubliez pas de poser la selle sur le dos de nos amis avec douceur puis sangler progressivement afin de ne pas leur faire mal au ventre. Cela évitera l’apparition de mauvais réflexes dus à l’appréhension du </a:t>
            </a:r>
            <a:r>
              <a:rPr lang="fr-FR" sz="1100" kern="150" dirty="0" err="1" smtClean="0">
                <a:latin typeface="Montserrat" panose="00000500000000000000" pitchFamily="2" charset="0"/>
                <a:ea typeface="SimSun" panose="02010600030101010101" pitchFamily="2" charset="-122"/>
              </a:rPr>
              <a:t>sanglage</a:t>
            </a:r>
            <a:r>
              <a:rPr lang="fr-FR" sz="1100" kern="150" dirty="0" smtClean="0">
                <a:latin typeface="Montserrat" panose="00000500000000000000" pitchFamily="2" charset="0"/>
                <a:ea typeface="SimSun" panose="02010600030101010101" pitchFamily="2" charset="-122"/>
              </a:rPr>
              <a:t>.</a:t>
            </a:r>
          </a:p>
          <a:p>
            <a:pPr marL="171450" indent="-171450">
              <a:spcAft>
                <a:spcPts val="0"/>
              </a:spcAft>
              <a:buFontTx/>
              <a:buChar char="-"/>
            </a:pPr>
            <a:endParaRPr lang="fr-FR" sz="1100" kern="150" dirty="0" smtClean="0">
              <a:latin typeface="Montserrat" panose="00000500000000000000" pitchFamily="2" charset="0"/>
              <a:ea typeface="SimSun" panose="02010600030101010101" pitchFamily="2" charset="-122"/>
            </a:endParaRPr>
          </a:p>
          <a:p>
            <a:pPr>
              <a:spcAft>
                <a:spcPts val="0"/>
              </a:spcAft>
            </a:pPr>
            <a:r>
              <a:rPr lang="fr-FR" sz="1100" kern="150" dirty="0" smtClean="0">
                <a:latin typeface="Montserrat" panose="00000500000000000000" pitchFamily="2" charset="0"/>
                <a:ea typeface="SimSun" panose="02010600030101010101" pitchFamily="2" charset="-122"/>
              </a:rPr>
              <a:t>- </a:t>
            </a:r>
            <a:r>
              <a:rPr lang="fr-FR" sz="1100" b="1" kern="150" dirty="0" smtClean="0">
                <a:latin typeface="Montserrat" panose="00000500000000000000" pitchFamily="2" charset="0"/>
                <a:ea typeface="SimSun" panose="02010600030101010101" pitchFamily="2" charset="-122"/>
              </a:rPr>
              <a:t>Changement d’alimentation </a:t>
            </a:r>
            <a:r>
              <a:rPr lang="fr-FR" sz="1100" kern="150" dirty="0" smtClean="0">
                <a:latin typeface="Montserrat" panose="00000500000000000000" pitchFamily="2" charset="0"/>
                <a:ea typeface="SimSun" panose="02010600030101010101" pitchFamily="2" charset="-122"/>
              </a:rPr>
              <a:t>pour les chevaux avec mise en pace d’un silo à grain, et suivi diététique pour tous les chevaux (pesée et adaptation de la ration), </a:t>
            </a:r>
          </a:p>
          <a:p>
            <a:pPr algn="ctr">
              <a:spcAft>
                <a:spcPts val="0"/>
              </a:spcAft>
            </a:pPr>
            <a:r>
              <a:rPr lang="fr-FR" sz="1100" kern="150" dirty="0" smtClean="0">
                <a:latin typeface="Montserrat" panose="00000500000000000000" pitchFamily="2" charset="0"/>
                <a:ea typeface="SimSun" panose="02010600030101010101" pitchFamily="2" charset="-122"/>
              </a:rPr>
              <a:t>-</a:t>
            </a:r>
            <a:endParaRPr lang="fr-FR" sz="1100" dirty="0"/>
          </a:p>
        </p:txBody>
      </p:sp>
      <p:sp>
        <p:nvSpPr>
          <p:cNvPr id="41" name="Rectangle 2"/>
          <p:cNvSpPr>
            <a:spLocks noChangeArrowheads="1"/>
          </p:cNvSpPr>
          <p:nvPr/>
        </p:nvSpPr>
        <p:spPr bwMode="auto">
          <a:xfrm flipV="1">
            <a:off x="3784639" y="2142340"/>
            <a:ext cx="3811357" cy="182324"/>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42" name="Text Box 3"/>
          <p:cNvSpPr txBox="1">
            <a:spLocks noChangeArrowheads="1"/>
          </p:cNvSpPr>
          <p:nvPr/>
        </p:nvSpPr>
        <p:spPr bwMode="auto">
          <a:xfrm>
            <a:off x="4093678" y="2139370"/>
            <a:ext cx="2487053" cy="32038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lvl="0" algn="ctr" eaLnBrk="0" fontAlgn="base" hangingPunct="0">
              <a:spcBef>
                <a:spcPct val="0"/>
              </a:spcBef>
              <a:spcAft>
                <a:spcPct val="0"/>
              </a:spcAft>
            </a:pPr>
            <a:r>
              <a:rPr lang="fr-FR" altLang="fr-FR" sz="1200" b="1" dirty="0" smtClean="0">
                <a:solidFill>
                  <a:srgbClr val="3C3C3C"/>
                </a:solidFill>
                <a:latin typeface="Montserrat" panose="00000500000000000000" pitchFamily="2" charset="0"/>
              </a:rPr>
              <a:t>Aménagement du cross</a:t>
            </a:r>
          </a:p>
        </p:txBody>
      </p:sp>
      <p:sp>
        <p:nvSpPr>
          <p:cNvPr id="46" name="Rectangle 45"/>
          <p:cNvSpPr/>
          <p:nvPr/>
        </p:nvSpPr>
        <p:spPr>
          <a:xfrm>
            <a:off x="3905560" y="2449784"/>
            <a:ext cx="3778250" cy="430887"/>
          </a:xfrm>
          <a:prstGeom prst="rect">
            <a:avLst/>
          </a:prstGeom>
        </p:spPr>
        <p:txBody>
          <a:bodyPr>
            <a:spAutoFit/>
          </a:bodyPr>
          <a:lstStyle/>
          <a:p>
            <a:pPr>
              <a:spcAft>
                <a:spcPts val="0"/>
              </a:spcAft>
            </a:pPr>
            <a:r>
              <a:rPr lang="fr-FR" sz="1100" dirty="0" smtClean="0">
                <a:latin typeface="Montserrat" panose="00000500000000000000" pitchFamily="2" charset="0"/>
              </a:rPr>
              <a:t>Le cross a été bien aménagé durant l’été au grand bonheur de tous nos cavaliers ! </a:t>
            </a:r>
            <a:endParaRPr lang="fr-FR" sz="1100" dirty="0">
              <a:latin typeface="Montserrat" panose="00000500000000000000" pitchFamily="2" charset="0"/>
            </a:endParaRPr>
          </a:p>
        </p:txBody>
      </p:sp>
      <p:pic>
        <p:nvPicPr>
          <p:cNvPr id="17" name="Image 16"/>
          <p:cNvPicPr>
            <a:picLocks noChangeAspect="1"/>
          </p:cNvPicPr>
          <p:nvPr/>
        </p:nvPicPr>
        <p:blipFill>
          <a:blip r:embed="rId9"/>
          <a:stretch>
            <a:fillRect/>
          </a:stretch>
        </p:blipFill>
        <p:spPr>
          <a:xfrm>
            <a:off x="4065577" y="3402479"/>
            <a:ext cx="1186132" cy="717922"/>
          </a:xfrm>
          <a:prstGeom prst="rect">
            <a:avLst/>
          </a:prstGeom>
        </p:spPr>
      </p:pic>
      <p:pic>
        <p:nvPicPr>
          <p:cNvPr id="18" name="Image 17"/>
          <p:cNvPicPr>
            <a:picLocks noChangeAspect="1"/>
          </p:cNvPicPr>
          <p:nvPr/>
        </p:nvPicPr>
        <p:blipFill>
          <a:blip r:embed="rId10"/>
          <a:stretch>
            <a:fillRect/>
          </a:stretch>
        </p:blipFill>
        <p:spPr>
          <a:xfrm>
            <a:off x="6456471" y="2789951"/>
            <a:ext cx="916711" cy="1276321"/>
          </a:xfrm>
          <a:prstGeom prst="rect">
            <a:avLst/>
          </a:prstGeom>
        </p:spPr>
      </p:pic>
      <p:sp>
        <p:nvSpPr>
          <p:cNvPr id="31" name="Rectangle 2"/>
          <p:cNvSpPr>
            <a:spLocks noChangeArrowheads="1"/>
          </p:cNvSpPr>
          <p:nvPr/>
        </p:nvSpPr>
        <p:spPr bwMode="auto">
          <a:xfrm flipV="1">
            <a:off x="189620" y="5247028"/>
            <a:ext cx="3582409" cy="192317"/>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32" name="Text Box 3"/>
          <p:cNvSpPr txBox="1">
            <a:spLocks noChangeArrowheads="1"/>
          </p:cNvSpPr>
          <p:nvPr/>
        </p:nvSpPr>
        <p:spPr bwMode="auto">
          <a:xfrm>
            <a:off x="498659" y="5244059"/>
            <a:ext cx="2487053" cy="32038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lvl="0" algn="ctr" eaLnBrk="0" fontAlgn="base" hangingPunct="0">
              <a:spcBef>
                <a:spcPct val="0"/>
              </a:spcBef>
              <a:spcAft>
                <a:spcPct val="0"/>
              </a:spcAft>
            </a:pPr>
            <a:r>
              <a:rPr lang="fr-FR" altLang="fr-FR" sz="1200" b="1" dirty="0" smtClean="0">
                <a:solidFill>
                  <a:srgbClr val="3C3C3C"/>
                </a:solidFill>
                <a:latin typeface="Montserrat" panose="00000500000000000000" pitchFamily="2" charset="0"/>
              </a:rPr>
              <a:t>Vacances scolaires</a:t>
            </a:r>
            <a:endParaRPr lang="fr-FR" altLang="fr-FR" sz="1200" b="1" dirty="0" smtClean="0">
              <a:solidFill>
                <a:srgbClr val="3C3C3C"/>
              </a:solidFill>
              <a:latin typeface="Montserrat" panose="00000500000000000000" pitchFamily="2" charset="0"/>
            </a:endParaRPr>
          </a:p>
        </p:txBody>
      </p:sp>
      <p:sp>
        <p:nvSpPr>
          <p:cNvPr id="33" name="Rectangle 32"/>
          <p:cNvSpPr/>
          <p:nvPr/>
        </p:nvSpPr>
        <p:spPr>
          <a:xfrm>
            <a:off x="310541" y="5554473"/>
            <a:ext cx="3110192" cy="1615827"/>
          </a:xfrm>
          <a:prstGeom prst="rect">
            <a:avLst/>
          </a:prstGeom>
        </p:spPr>
        <p:txBody>
          <a:bodyPr wrap="square">
            <a:spAutoFit/>
          </a:bodyPr>
          <a:lstStyle/>
          <a:p>
            <a:r>
              <a:rPr lang="fr-FR" sz="1100" dirty="0" smtClean="0">
                <a:latin typeface="Montserrat" panose="00000500000000000000" pitchFamily="2" charset="0"/>
              </a:rPr>
              <a:t>Des </a:t>
            </a:r>
            <a:r>
              <a:rPr lang="fr-FR" sz="1100" dirty="0">
                <a:latin typeface="Montserrat" panose="00000500000000000000" pitchFamily="2" charset="0"/>
              </a:rPr>
              <a:t>demi-pensions vous seront proposées sur les après-midi, ainsi que des cours mêlant théorie et mise en pratique.</a:t>
            </a:r>
          </a:p>
          <a:p>
            <a:r>
              <a:rPr lang="fr-FR" sz="1100" dirty="0">
                <a:latin typeface="Montserrat" panose="00000500000000000000" pitchFamily="2" charset="0"/>
              </a:rPr>
              <a:t/>
            </a:r>
            <a:br>
              <a:rPr lang="fr-FR" sz="1100" dirty="0">
                <a:latin typeface="Montserrat" panose="00000500000000000000" pitchFamily="2" charset="0"/>
              </a:rPr>
            </a:br>
            <a:r>
              <a:rPr lang="fr-FR" sz="1100" b="1" dirty="0">
                <a:solidFill>
                  <a:srgbClr val="003DA5"/>
                </a:solidFill>
                <a:latin typeface="Montserrat" panose="00000500000000000000" pitchFamily="2" charset="0"/>
              </a:rPr>
              <a:t>PLUS DE RENSEIGNEMENTS ET INSCRIPTIONS AUPRÈS DES MONITEURS</a:t>
            </a:r>
          </a:p>
          <a:p>
            <a:pPr>
              <a:spcAft>
                <a:spcPts val="0"/>
              </a:spcAft>
            </a:pPr>
            <a:endParaRPr lang="fr-FR" sz="1100" dirty="0">
              <a:latin typeface="Montserrat" panose="00000500000000000000" pitchFamily="2" charset="0"/>
            </a:endParaRPr>
          </a:p>
        </p:txBody>
      </p:sp>
      <p:sp>
        <p:nvSpPr>
          <p:cNvPr id="51" name="Rectangle 2"/>
          <p:cNvSpPr>
            <a:spLocks noChangeArrowheads="1"/>
          </p:cNvSpPr>
          <p:nvPr/>
        </p:nvSpPr>
        <p:spPr bwMode="auto">
          <a:xfrm flipV="1">
            <a:off x="4423004" y="7381482"/>
            <a:ext cx="2968396" cy="213415"/>
          </a:xfrm>
          <a:prstGeom prst="rect">
            <a:avLst/>
          </a:prstGeom>
          <a:solidFill>
            <a:srgbClr val="FFC000"/>
          </a:solidFill>
          <a:ln w="9525" algn="in">
            <a:solidFill>
              <a:srgbClr val="FFC000"/>
            </a:solidFill>
            <a:miter lim="800000"/>
            <a:headEnd/>
            <a:tailEnd/>
          </a:ln>
          <a:effectLst/>
          <a:extLst/>
        </p:spPr>
        <p:txBody>
          <a:bodyPr vert="horz" wrap="square" lIns="36576" tIns="36576" rIns="36576" bIns="36576" numCol="1" anchor="t" anchorCtr="0" compatLnSpc="1">
            <a:prstTxWarp prst="textNoShape">
              <a:avLst/>
            </a:prstTxWarp>
          </a:bodyPr>
          <a:lstStyle/>
          <a:p>
            <a:endParaRPr lang="fr-FR" dirty="0"/>
          </a:p>
        </p:txBody>
      </p:sp>
      <p:sp>
        <p:nvSpPr>
          <p:cNvPr id="54" name="Text Box 3"/>
          <p:cNvSpPr txBox="1">
            <a:spLocks noChangeArrowheads="1"/>
          </p:cNvSpPr>
          <p:nvPr/>
        </p:nvSpPr>
        <p:spPr bwMode="auto">
          <a:xfrm>
            <a:off x="4732042" y="7399612"/>
            <a:ext cx="2487053" cy="32038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72576" tIns="0" rIns="72576" bIns="0" numCol="1" anchor="t" anchorCtr="0" compatLnSpc="1">
            <a:prstTxWarp prst="textNoShape">
              <a:avLst/>
            </a:prstTxWarp>
          </a:bodyPr>
          <a:lstStyle/>
          <a:p>
            <a:pPr lvl="0" algn="ctr" eaLnBrk="0" fontAlgn="base" hangingPunct="0">
              <a:spcBef>
                <a:spcPct val="0"/>
              </a:spcBef>
              <a:spcAft>
                <a:spcPct val="0"/>
              </a:spcAft>
            </a:pPr>
            <a:r>
              <a:rPr lang="fr-FR" altLang="fr-FR" sz="1200" b="1" dirty="0" smtClean="0">
                <a:solidFill>
                  <a:srgbClr val="3C3C3C"/>
                </a:solidFill>
                <a:latin typeface="Montserrat" panose="00000500000000000000" pitchFamily="2" charset="0"/>
              </a:rPr>
              <a:t>Bonnes pratiques</a:t>
            </a:r>
            <a:endParaRPr lang="fr-FR" altLang="fr-FR" sz="1200" b="1" dirty="0" smtClean="0">
              <a:solidFill>
                <a:srgbClr val="3C3C3C"/>
              </a:solidFill>
              <a:latin typeface="Montserrat" panose="00000500000000000000" pitchFamily="2" charset="0"/>
            </a:endParaRPr>
          </a:p>
        </p:txBody>
      </p:sp>
      <p:sp>
        <p:nvSpPr>
          <p:cNvPr id="55" name="Rectangle 54"/>
          <p:cNvSpPr/>
          <p:nvPr/>
        </p:nvSpPr>
        <p:spPr>
          <a:xfrm>
            <a:off x="4598492" y="7932539"/>
            <a:ext cx="2792907" cy="1107996"/>
          </a:xfrm>
          <a:prstGeom prst="rect">
            <a:avLst/>
          </a:prstGeom>
        </p:spPr>
        <p:txBody>
          <a:bodyPr wrap="square">
            <a:spAutoFit/>
          </a:bodyPr>
          <a:lstStyle/>
          <a:p>
            <a:pPr>
              <a:spcAft>
                <a:spcPts val="0"/>
              </a:spcAft>
            </a:pPr>
            <a:r>
              <a:rPr lang="fr-FR" sz="1100" dirty="0" smtClean="0">
                <a:latin typeface="Montserrat" panose="00000500000000000000" pitchFamily="2" charset="0"/>
              </a:rPr>
              <a:t>Le centre équestre étant en plein centre du vieux bourg de la commune, nous devons respecter des règles de savoir-vivre : merci de vous garer …..</a:t>
            </a:r>
          </a:p>
          <a:p>
            <a:pPr>
              <a:spcAft>
                <a:spcPts val="0"/>
              </a:spcAft>
            </a:pPr>
            <a:endParaRPr lang="fr-FR" sz="1100" dirty="0">
              <a:latin typeface="Montserrat" panose="00000500000000000000" pitchFamily="2" charset="0"/>
            </a:endParaRPr>
          </a:p>
        </p:txBody>
      </p:sp>
    </p:spTree>
    <p:extLst>
      <p:ext uri="{BB962C8B-B14F-4D97-AF65-F5344CB8AC3E}">
        <p14:creationId xmlns:p14="http://schemas.microsoft.com/office/powerpoint/2010/main" val="1071274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12224</TotalTime>
  <Words>352</Words>
  <Application>Microsoft Office PowerPoint</Application>
  <PresentationFormat>Personnalisé</PresentationFormat>
  <Paragraphs>57</Paragraphs>
  <Slides>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vt:i4>
      </vt:variant>
    </vt:vector>
  </HeadingPairs>
  <TitlesOfParts>
    <vt:vector size="13" baseType="lpstr">
      <vt:lpstr>SimSun</vt:lpstr>
      <vt:lpstr>Arial</vt:lpstr>
      <vt:lpstr>Arial Narrow</vt:lpstr>
      <vt:lpstr>Calibri</vt:lpstr>
      <vt:lpstr>Calibri Light</vt:lpstr>
      <vt:lpstr>Mangal</vt:lpstr>
      <vt:lpstr>Montserrat</vt:lpstr>
      <vt:lpstr>Montserrat Medium</vt:lpstr>
      <vt:lpstr>Montserrat SemiBold</vt:lpstr>
      <vt:lpstr>Times New Roman</vt:lpstr>
      <vt:lpstr>Thème Office</vt:lpstr>
      <vt:lpstr>Présentation PowerPoint</vt:lpstr>
      <vt:lpstr>Présentation PowerPoint</vt:lpstr>
    </vt:vector>
  </TitlesOfParts>
  <Company>La Poste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CHAUVET Yoanna</dc:creator>
  <cp:lastModifiedBy>MOREAU Sophie</cp:lastModifiedBy>
  <cp:revision>650</cp:revision>
  <cp:lastPrinted>2018-12-17T14:19:25Z</cp:lastPrinted>
  <dcterms:created xsi:type="dcterms:W3CDTF">2018-06-18T07:26:17Z</dcterms:created>
  <dcterms:modified xsi:type="dcterms:W3CDTF">2021-11-22T10:50:51Z</dcterms:modified>
</cp:coreProperties>
</file>